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Override3.xml" ContentType="application/vnd.openxmlformats-officedocument.themeOverride+xml"/>
  <Override PartName="/ppt/theme/themeOverride4.xml" ContentType="application/vnd.openxmlformats-officedocument.themeOverr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handoutMasterIdLst>
    <p:handoutMasterId r:id="rId21"/>
  </p:handoutMasterIdLst>
  <p:sldIdLst>
    <p:sldId id="256" r:id="rId2"/>
    <p:sldId id="272" r:id="rId3"/>
    <p:sldId id="265" r:id="rId4"/>
    <p:sldId id="260" r:id="rId5"/>
    <p:sldId id="257" r:id="rId6"/>
    <p:sldId id="259" r:id="rId7"/>
    <p:sldId id="258" r:id="rId8"/>
    <p:sldId id="261" r:id="rId9"/>
    <p:sldId id="262" r:id="rId10"/>
    <p:sldId id="263" r:id="rId11"/>
    <p:sldId id="264" r:id="rId12"/>
    <p:sldId id="266" r:id="rId13"/>
    <p:sldId id="267" r:id="rId14"/>
    <p:sldId id="268" r:id="rId15"/>
    <p:sldId id="269" r:id="rId16"/>
    <p:sldId id="270" r:id="rId17"/>
    <p:sldId id="271" r:id="rId18"/>
    <p:sldId id="273" r:id="rId19"/>
  </p:sldIdLst>
  <p:sldSz cx="9144000" cy="6858000" type="screen4x3"/>
  <p:notesSz cx="6858000" cy="9144000"/>
  <p:defaultTextStyle>
    <a:defPPr>
      <a:defRPr lang="el-G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6600"/>
    <a:srgbClr val="6699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94638" autoAdjust="0"/>
  </p:normalViewPr>
  <p:slideViewPr>
    <p:cSldViewPr>
      <p:cViewPr varScale="1">
        <p:scale>
          <a:sx n="103" d="100"/>
          <a:sy n="103" d="100"/>
        </p:scale>
        <p:origin x="-20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3" d="100"/>
          <a:sy n="83" d="100"/>
        </p:scale>
        <p:origin x="-1992" y="-7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E279C01-2B80-4BD1-9135-9A22F2977B3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hemeOverride" Target="../theme/themeOverride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grpSp>
        <p:nvGrpSpPr>
          <p:cNvPr id="5" name="Group 15"/>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7" name="Freeform 6"/>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1" name="Date Placeholder 29"/>
          <p:cNvSpPr>
            <a:spLocks noGrp="1"/>
          </p:cNvSpPr>
          <p:nvPr>
            <p:ph type="dt" sz="half" idx="10"/>
          </p:nvPr>
        </p:nvSpPr>
        <p:spPr/>
        <p:txBody>
          <a:bodyPr/>
          <a:lstStyle>
            <a:lvl1pPr>
              <a:defRPr>
                <a:solidFill>
                  <a:srgbClr val="FFFFFF"/>
                </a:solidFill>
              </a:defRPr>
            </a:lvl1pPr>
            <a:extLst/>
          </a:lstStyle>
          <a:p>
            <a:pPr>
              <a:defRPr/>
            </a:pPr>
            <a:fld id="{C793670D-03B9-4599-843F-7DC511F2E23E}" type="datetimeFigureOut">
              <a:rPr lang="el-GR"/>
              <a:pPr>
                <a:defRPr/>
              </a:pPr>
              <a:t>16/12/2015</a:t>
            </a:fld>
            <a:endParaRPr lang="el-GR"/>
          </a:p>
        </p:txBody>
      </p:sp>
      <p:sp>
        <p:nvSpPr>
          <p:cNvPr id="12"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l-GR"/>
          </a:p>
        </p:txBody>
      </p:sp>
      <p:sp>
        <p:nvSpPr>
          <p:cNvPr id="13" name="Slide Number Placeholder 26"/>
          <p:cNvSpPr>
            <a:spLocks noGrp="1"/>
          </p:cNvSpPr>
          <p:nvPr>
            <p:ph type="sldNum" sz="quarter" idx="12"/>
          </p:nvPr>
        </p:nvSpPr>
        <p:spPr/>
        <p:txBody>
          <a:bodyPr/>
          <a:lstStyle>
            <a:lvl1pPr>
              <a:defRPr>
                <a:solidFill>
                  <a:srgbClr val="FFFFFF"/>
                </a:solidFill>
              </a:defRPr>
            </a:lvl1pPr>
            <a:extLst/>
          </a:lstStyle>
          <a:p>
            <a:pPr>
              <a:defRPr/>
            </a:pPr>
            <a:fld id="{56231A70-1E4D-48A8-80FA-881E6A267575}" type="slidenum">
              <a:rPr lang="el-GR"/>
              <a:pPr>
                <a:defRPr/>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0C5FD50B-CD97-4936-A2A5-B5F86A339637}" type="datetimeFigureOut">
              <a:rPr lang="el-GR"/>
              <a:pPr>
                <a:defRPr/>
              </a:pPr>
              <a:t>16/12/2015</a:t>
            </a:fld>
            <a:endParaRPr lang="el-GR"/>
          </a:p>
        </p:txBody>
      </p:sp>
      <p:sp>
        <p:nvSpPr>
          <p:cNvPr id="5" name="Footer Placeholder 21"/>
          <p:cNvSpPr>
            <a:spLocks noGrp="1"/>
          </p:cNvSpPr>
          <p:nvPr>
            <p:ph type="ftr" sz="quarter" idx="11"/>
          </p:nvPr>
        </p:nvSpPr>
        <p:spPr/>
        <p:txBody>
          <a:bodyPr/>
          <a:lstStyle>
            <a:lvl1pPr>
              <a:defRPr/>
            </a:lvl1pPr>
          </a:lstStyle>
          <a:p>
            <a:pPr>
              <a:defRPr/>
            </a:pPr>
            <a:endParaRPr lang="el-GR"/>
          </a:p>
        </p:txBody>
      </p:sp>
      <p:sp>
        <p:nvSpPr>
          <p:cNvPr id="6" name="Slide Number Placeholder 17"/>
          <p:cNvSpPr>
            <a:spLocks noGrp="1"/>
          </p:cNvSpPr>
          <p:nvPr>
            <p:ph type="sldNum" sz="quarter" idx="12"/>
          </p:nvPr>
        </p:nvSpPr>
        <p:spPr/>
        <p:txBody>
          <a:bodyPr/>
          <a:lstStyle>
            <a:lvl1pPr>
              <a:defRPr/>
            </a:lvl1pPr>
          </a:lstStyle>
          <a:p>
            <a:pPr>
              <a:defRPr/>
            </a:pPr>
            <a:fld id="{A115DD6E-54F3-4036-A64C-FC3F4D172471}" type="slidenum">
              <a:rPr lang="el-GR"/>
              <a:pPr>
                <a:defRPr/>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ABB6A929-8F01-463C-A6EB-7E43BE0CE753}" type="datetimeFigureOut">
              <a:rPr lang="el-GR"/>
              <a:pPr>
                <a:defRPr/>
              </a:pPr>
              <a:t>16/12/2015</a:t>
            </a:fld>
            <a:endParaRPr lang="el-GR"/>
          </a:p>
        </p:txBody>
      </p:sp>
      <p:sp>
        <p:nvSpPr>
          <p:cNvPr id="5" name="Footer Placeholder 21"/>
          <p:cNvSpPr>
            <a:spLocks noGrp="1"/>
          </p:cNvSpPr>
          <p:nvPr>
            <p:ph type="ftr" sz="quarter" idx="11"/>
          </p:nvPr>
        </p:nvSpPr>
        <p:spPr/>
        <p:txBody>
          <a:bodyPr/>
          <a:lstStyle>
            <a:lvl1pPr>
              <a:defRPr/>
            </a:lvl1pPr>
          </a:lstStyle>
          <a:p>
            <a:pPr>
              <a:defRPr/>
            </a:pPr>
            <a:endParaRPr lang="el-GR"/>
          </a:p>
        </p:txBody>
      </p:sp>
      <p:sp>
        <p:nvSpPr>
          <p:cNvPr id="6" name="Slide Number Placeholder 17"/>
          <p:cNvSpPr>
            <a:spLocks noGrp="1"/>
          </p:cNvSpPr>
          <p:nvPr>
            <p:ph type="sldNum" sz="quarter" idx="12"/>
          </p:nvPr>
        </p:nvSpPr>
        <p:spPr/>
        <p:txBody>
          <a:bodyPr/>
          <a:lstStyle>
            <a:lvl1pPr>
              <a:defRPr/>
            </a:lvl1pPr>
          </a:lstStyle>
          <a:p>
            <a:pPr>
              <a:defRPr/>
            </a:pPr>
            <a:fld id="{BDDB6CA5-08F9-4E5C-A1B7-DD2C86E927AB}" type="slidenum">
              <a:rPr lang="el-GR"/>
              <a:pPr>
                <a:defRPr/>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rtlCol="0"/>
          <a:lstStyle>
            <a:extLst/>
          </a:lstStyle>
          <a:p>
            <a:r>
              <a:rPr lang="en-US" smtClean="0"/>
              <a:t>Click to edit Master title style</a:t>
            </a:r>
            <a:endParaRPr lang="en-US"/>
          </a:p>
        </p:txBody>
      </p:sp>
      <p:sp>
        <p:nvSpPr>
          <p:cNvPr id="4" name="Date Placeholder 9"/>
          <p:cNvSpPr>
            <a:spLocks noGrp="1"/>
          </p:cNvSpPr>
          <p:nvPr>
            <p:ph type="dt" sz="half" idx="10"/>
          </p:nvPr>
        </p:nvSpPr>
        <p:spPr/>
        <p:txBody>
          <a:bodyPr/>
          <a:lstStyle>
            <a:lvl1pPr>
              <a:defRPr/>
            </a:lvl1pPr>
          </a:lstStyle>
          <a:p>
            <a:pPr>
              <a:defRPr/>
            </a:pPr>
            <a:fld id="{952C73BC-F3B8-4FFA-AFFA-9A9C4B86EF8E}" type="datetimeFigureOut">
              <a:rPr lang="el-GR"/>
              <a:pPr>
                <a:defRPr/>
              </a:pPr>
              <a:t>16/12/2015</a:t>
            </a:fld>
            <a:endParaRPr lang="el-GR"/>
          </a:p>
        </p:txBody>
      </p:sp>
      <p:sp>
        <p:nvSpPr>
          <p:cNvPr id="5" name="Footer Placeholder 21"/>
          <p:cNvSpPr>
            <a:spLocks noGrp="1"/>
          </p:cNvSpPr>
          <p:nvPr>
            <p:ph type="ftr" sz="quarter" idx="11"/>
          </p:nvPr>
        </p:nvSpPr>
        <p:spPr/>
        <p:txBody>
          <a:bodyPr/>
          <a:lstStyle>
            <a:lvl1pPr>
              <a:defRPr/>
            </a:lvl1pPr>
          </a:lstStyle>
          <a:p>
            <a:pPr>
              <a:defRPr/>
            </a:pPr>
            <a:endParaRPr lang="el-GR"/>
          </a:p>
        </p:txBody>
      </p:sp>
      <p:sp>
        <p:nvSpPr>
          <p:cNvPr id="6" name="Slide Number Placeholder 17"/>
          <p:cNvSpPr>
            <a:spLocks noGrp="1"/>
          </p:cNvSpPr>
          <p:nvPr>
            <p:ph type="sldNum" sz="quarter" idx="12"/>
          </p:nvPr>
        </p:nvSpPr>
        <p:spPr/>
        <p:txBody>
          <a:bodyPr/>
          <a:lstStyle>
            <a:lvl1pPr>
              <a:defRPr/>
            </a:lvl1pPr>
          </a:lstStyle>
          <a:p>
            <a:pPr>
              <a:defRPr/>
            </a:pPr>
            <a:fld id="{8B30BCAF-E12E-48BF-9963-798726E693B8}" type="slidenum">
              <a:rPr lang="el-GR"/>
              <a:pPr>
                <a:defRPr/>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4" name="Chevron 3"/>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p>
        </p:txBody>
      </p:sp>
      <p:sp>
        <p:nvSpPr>
          <p:cNvPr id="5" name="Chevron 4"/>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extLst/>
          </a:lstStyle>
          <a:p>
            <a:pPr>
              <a:defRPr/>
            </a:pPr>
            <a:fld id="{AC77BB92-E275-4FA3-89C7-829A62475A95}" type="datetimeFigureOut">
              <a:rPr lang="el-GR"/>
              <a:pPr>
                <a:defRPr/>
              </a:pPr>
              <a:t>16/12/2015</a:t>
            </a:fld>
            <a:endParaRPr lang="el-GR"/>
          </a:p>
        </p:txBody>
      </p:sp>
      <p:sp>
        <p:nvSpPr>
          <p:cNvPr id="7" name="Footer Placeholder 4"/>
          <p:cNvSpPr>
            <a:spLocks noGrp="1"/>
          </p:cNvSpPr>
          <p:nvPr>
            <p:ph type="ftr" sz="quarter" idx="11"/>
          </p:nvPr>
        </p:nvSpPr>
        <p:spPr/>
        <p:txBody>
          <a:bodyPr/>
          <a:lstStyle>
            <a:lvl1pPr>
              <a:defRPr/>
            </a:lvl1pPr>
            <a:extLst/>
          </a:lstStyle>
          <a:p>
            <a:pPr>
              <a:defRPr/>
            </a:pPr>
            <a:endParaRPr lang="el-GR"/>
          </a:p>
        </p:txBody>
      </p:sp>
      <p:sp>
        <p:nvSpPr>
          <p:cNvPr id="8" name="Slide Number Placeholder 5"/>
          <p:cNvSpPr>
            <a:spLocks noGrp="1"/>
          </p:cNvSpPr>
          <p:nvPr>
            <p:ph type="sldNum" sz="quarter" idx="12"/>
          </p:nvPr>
        </p:nvSpPr>
        <p:spPr/>
        <p:txBody>
          <a:bodyPr/>
          <a:lstStyle>
            <a:lvl1pPr>
              <a:defRPr/>
            </a:lvl1pPr>
            <a:extLst/>
          </a:lstStyle>
          <a:p>
            <a:pPr>
              <a:defRPr/>
            </a:pPr>
            <a:fld id="{2C4EE94B-E848-4838-BA45-4BEBA543EE8F}" type="slidenum">
              <a:rPr lang="el-GR"/>
              <a:pPr>
                <a:defRPr/>
              </a:pPr>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extLst/>
          </a:lstStyle>
          <a:p>
            <a:r>
              <a:rPr lang="en-US" smtClean="0"/>
              <a:t>Click to edit Master title style</a:t>
            </a:r>
            <a:endParaRPr lang="en-US"/>
          </a:p>
        </p:txBody>
      </p:sp>
      <p:sp>
        <p:nvSpPr>
          <p:cNvPr id="5" name="Date Placeholder 4"/>
          <p:cNvSpPr>
            <a:spLocks noGrp="1"/>
          </p:cNvSpPr>
          <p:nvPr>
            <p:ph type="dt" sz="half" idx="10"/>
          </p:nvPr>
        </p:nvSpPr>
        <p:spPr/>
        <p:txBody>
          <a:bodyPr/>
          <a:lstStyle>
            <a:lvl1pPr>
              <a:defRPr/>
            </a:lvl1pPr>
            <a:extLst/>
          </a:lstStyle>
          <a:p>
            <a:pPr>
              <a:defRPr/>
            </a:pPr>
            <a:fld id="{B4347F4E-6239-43FB-9CE7-E4DF348CA09D}" type="datetimeFigureOut">
              <a:rPr lang="el-GR"/>
              <a:pPr>
                <a:defRPr/>
              </a:pPr>
              <a:t>16/12/2015</a:t>
            </a:fld>
            <a:endParaRPr lang="el-GR"/>
          </a:p>
        </p:txBody>
      </p:sp>
      <p:sp>
        <p:nvSpPr>
          <p:cNvPr id="6" name="Footer Placeholder 5"/>
          <p:cNvSpPr>
            <a:spLocks noGrp="1"/>
          </p:cNvSpPr>
          <p:nvPr>
            <p:ph type="ftr" sz="quarter" idx="11"/>
          </p:nvPr>
        </p:nvSpPr>
        <p:spPr/>
        <p:txBody>
          <a:bodyPr/>
          <a:lstStyle>
            <a:lvl1pPr>
              <a:defRPr/>
            </a:lvl1pPr>
            <a:extLst/>
          </a:lstStyle>
          <a:p>
            <a:pPr>
              <a:defRPr/>
            </a:pPr>
            <a:endParaRPr lang="el-GR"/>
          </a:p>
        </p:txBody>
      </p:sp>
      <p:sp>
        <p:nvSpPr>
          <p:cNvPr id="7" name="Slide Number Placeholder 6"/>
          <p:cNvSpPr>
            <a:spLocks noGrp="1"/>
          </p:cNvSpPr>
          <p:nvPr>
            <p:ph type="sldNum" sz="quarter" idx="12"/>
          </p:nvPr>
        </p:nvSpPr>
        <p:spPr/>
        <p:txBody>
          <a:bodyPr/>
          <a:lstStyle>
            <a:lvl1pPr>
              <a:defRPr/>
            </a:lvl1pPr>
            <a:extLst/>
          </a:lstStyle>
          <a:p>
            <a:pPr>
              <a:defRPr/>
            </a:pPr>
            <a:fld id="{4DEE7071-CF22-471B-AE8D-D2DBA28AF9B6}" type="slidenum">
              <a:rPr lang="el-GR"/>
              <a:pPr>
                <a:defRPr/>
              </a:pPr>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pPr>
              <a:defRPr/>
            </a:pPr>
            <a:fld id="{BF0CF07F-149A-4B8C-9B25-55F4074F8F5B}" type="datetimeFigureOut">
              <a:rPr lang="el-GR"/>
              <a:pPr>
                <a:defRPr/>
              </a:pPr>
              <a:t>16/12/2015</a:t>
            </a:fld>
            <a:endParaRPr lang="el-GR"/>
          </a:p>
        </p:txBody>
      </p:sp>
      <p:sp>
        <p:nvSpPr>
          <p:cNvPr id="8" name="Footer Placeholder 7"/>
          <p:cNvSpPr>
            <a:spLocks noGrp="1"/>
          </p:cNvSpPr>
          <p:nvPr>
            <p:ph type="ftr" sz="quarter" idx="11"/>
          </p:nvPr>
        </p:nvSpPr>
        <p:spPr/>
        <p:txBody>
          <a:bodyPr/>
          <a:lstStyle>
            <a:lvl1pPr>
              <a:defRPr/>
            </a:lvl1pPr>
            <a:extLst/>
          </a:lstStyle>
          <a:p>
            <a:pPr>
              <a:defRPr/>
            </a:pPr>
            <a:endParaRPr lang="el-GR"/>
          </a:p>
        </p:txBody>
      </p:sp>
      <p:sp>
        <p:nvSpPr>
          <p:cNvPr id="9" name="Slide Number Placeholder 8"/>
          <p:cNvSpPr>
            <a:spLocks noGrp="1"/>
          </p:cNvSpPr>
          <p:nvPr>
            <p:ph type="sldNum" sz="quarter" idx="12"/>
          </p:nvPr>
        </p:nvSpPr>
        <p:spPr/>
        <p:txBody>
          <a:bodyPr/>
          <a:lstStyle>
            <a:lvl1pPr>
              <a:defRPr/>
            </a:lvl1pPr>
            <a:extLst/>
          </a:lstStyle>
          <a:p>
            <a:pPr>
              <a:defRPr/>
            </a:pPr>
            <a:fld id="{87C9F7E6-DB8B-4C4E-9926-9FB532128D88}" type="slidenum">
              <a:rPr lang="el-GR"/>
              <a:pPr>
                <a:defRPr/>
              </a:pPr>
              <a:t>‹#›</a:t>
            </a:fld>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extLst/>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extLst/>
          </a:lstStyle>
          <a:p>
            <a:pPr>
              <a:defRPr/>
            </a:pPr>
            <a:fld id="{1B532A40-2964-46D2-A852-166AB721B255}" type="datetimeFigureOut">
              <a:rPr lang="el-GR"/>
              <a:pPr>
                <a:defRPr/>
              </a:pPr>
              <a:t>16/12/2015</a:t>
            </a:fld>
            <a:endParaRPr lang="el-GR"/>
          </a:p>
        </p:txBody>
      </p:sp>
      <p:sp>
        <p:nvSpPr>
          <p:cNvPr id="4" name="Footer Placeholder 3"/>
          <p:cNvSpPr>
            <a:spLocks noGrp="1"/>
          </p:cNvSpPr>
          <p:nvPr>
            <p:ph type="ftr" sz="quarter" idx="11"/>
          </p:nvPr>
        </p:nvSpPr>
        <p:spPr/>
        <p:txBody>
          <a:bodyPr/>
          <a:lstStyle>
            <a:lvl1pPr>
              <a:defRPr/>
            </a:lvl1pPr>
            <a:extLst/>
          </a:lstStyle>
          <a:p>
            <a:pPr>
              <a:defRPr/>
            </a:pPr>
            <a:endParaRPr lang="el-GR"/>
          </a:p>
        </p:txBody>
      </p:sp>
      <p:sp>
        <p:nvSpPr>
          <p:cNvPr id="5" name="Slide Number Placeholder 4"/>
          <p:cNvSpPr>
            <a:spLocks noGrp="1"/>
          </p:cNvSpPr>
          <p:nvPr>
            <p:ph type="sldNum" sz="quarter" idx="12"/>
          </p:nvPr>
        </p:nvSpPr>
        <p:spPr/>
        <p:txBody>
          <a:bodyPr/>
          <a:lstStyle>
            <a:lvl1pPr>
              <a:defRPr/>
            </a:lvl1pPr>
            <a:extLst/>
          </a:lstStyle>
          <a:p>
            <a:pPr>
              <a:defRPr/>
            </a:pPr>
            <a:fld id="{9CB43839-F7B0-443C-B7F6-A4E54C4EF0FA}" type="slidenum">
              <a:rPr lang="el-GR"/>
              <a:pPr>
                <a:defRPr/>
              </a:pPr>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A20927A0-953B-4F5E-B5B0-A50741DAFFF6}" type="datetimeFigureOut">
              <a:rPr lang="el-GR"/>
              <a:pPr>
                <a:defRPr/>
              </a:pPr>
              <a:t>16/12/2015</a:t>
            </a:fld>
            <a:endParaRPr lang="el-GR"/>
          </a:p>
        </p:txBody>
      </p:sp>
      <p:sp>
        <p:nvSpPr>
          <p:cNvPr id="3" name="Footer Placeholder 21"/>
          <p:cNvSpPr>
            <a:spLocks noGrp="1"/>
          </p:cNvSpPr>
          <p:nvPr>
            <p:ph type="ftr" sz="quarter" idx="11"/>
          </p:nvPr>
        </p:nvSpPr>
        <p:spPr/>
        <p:txBody>
          <a:bodyPr/>
          <a:lstStyle>
            <a:lvl1pPr>
              <a:defRPr/>
            </a:lvl1pPr>
          </a:lstStyle>
          <a:p>
            <a:pPr>
              <a:defRPr/>
            </a:pPr>
            <a:endParaRPr lang="el-GR"/>
          </a:p>
        </p:txBody>
      </p:sp>
      <p:sp>
        <p:nvSpPr>
          <p:cNvPr id="4" name="Slide Number Placeholder 17"/>
          <p:cNvSpPr>
            <a:spLocks noGrp="1"/>
          </p:cNvSpPr>
          <p:nvPr>
            <p:ph type="sldNum" sz="quarter" idx="12"/>
          </p:nvPr>
        </p:nvSpPr>
        <p:spPr/>
        <p:txBody>
          <a:bodyPr/>
          <a:lstStyle>
            <a:lvl1pPr>
              <a:defRPr/>
            </a:lvl1pPr>
          </a:lstStyle>
          <a:p>
            <a:pPr>
              <a:defRPr/>
            </a:pPr>
            <a:fld id="{AD31CF44-8BCA-4FE6-ADBE-C3996F4446FF}" type="slidenum">
              <a:rPr lang="el-GR"/>
              <a:pPr>
                <a:defRPr/>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fld id="{C1EB6141-D815-4F33-BABA-A41BB26603B0}" type="datetimeFigureOut">
              <a:rPr lang="el-GR"/>
              <a:pPr>
                <a:defRPr/>
              </a:pPr>
              <a:t>16/12/2015</a:t>
            </a:fld>
            <a:endParaRPr lang="el-GR"/>
          </a:p>
        </p:txBody>
      </p:sp>
      <p:sp>
        <p:nvSpPr>
          <p:cNvPr id="6" name="Footer Placeholder 5"/>
          <p:cNvSpPr>
            <a:spLocks noGrp="1"/>
          </p:cNvSpPr>
          <p:nvPr>
            <p:ph type="ftr" sz="quarter" idx="11"/>
          </p:nvPr>
        </p:nvSpPr>
        <p:spPr/>
        <p:txBody>
          <a:bodyPr/>
          <a:lstStyle>
            <a:lvl1pPr>
              <a:defRPr/>
            </a:lvl1pPr>
            <a:extLst/>
          </a:lstStyle>
          <a:p>
            <a:pPr>
              <a:defRPr/>
            </a:pPr>
            <a:endParaRPr lang="el-GR"/>
          </a:p>
        </p:txBody>
      </p:sp>
      <p:sp>
        <p:nvSpPr>
          <p:cNvPr id="7" name="Slide Number Placeholder 6"/>
          <p:cNvSpPr>
            <a:spLocks noGrp="1"/>
          </p:cNvSpPr>
          <p:nvPr>
            <p:ph type="sldNum" sz="quarter" idx="12"/>
          </p:nvPr>
        </p:nvSpPr>
        <p:spPr/>
        <p:txBody>
          <a:bodyPr/>
          <a:lstStyle>
            <a:lvl1pPr>
              <a:defRPr/>
            </a:lvl1pPr>
            <a:extLst/>
          </a:lstStyle>
          <a:p>
            <a:pPr>
              <a:defRPr/>
            </a:pPr>
            <a:fld id="{F83D188D-0AE8-4830-8C20-C58479E43B6C}" type="slidenum">
              <a:rPr lang="el-GR"/>
              <a:pPr>
                <a:defRPr/>
              </a:pPr>
              <a:t>‹#›</a:t>
            </a:fld>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5" name="Freeform 4"/>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6" name="Freeform 5"/>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7" name="Right Triangle 6"/>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p>
        </p:txBody>
      </p:sp>
      <p:sp>
        <p:nvSpPr>
          <p:cNvPr id="10" name="Chevron 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a:defRPr>
                <a:solidFill>
                  <a:schemeClr val="tx1"/>
                </a:solidFill>
              </a:defRPr>
            </a:lvl1pPr>
            <a:extLst/>
          </a:lstStyle>
          <a:p>
            <a:pPr>
              <a:defRPr/>
            </a:pPr>
            <a:fld id="{30615137-B748-4AFF-85F5-054E355D04B0}" type="datetimeFigureOut">
              <a:rPr lang="el-GR"/>
              <a:pPr>
                <a:defRPr/>
              </a:pPr>
              <a:t>16/12/2015</a:t>
            </a:fld>
            <a:endParaRPr lang="el-GR"/>
          </a:p>
        </p:txBody>
      </p:sp>
      <p:sp>
        <p:nvSpPr>
          <p:cNvPr id="12" name="Footer Placeholder 5"/>
          <p:cNvSpPr>
            <a:spLocks noGrp="1"/>
          </p:cNvSpPr>
          <p:nvPr>
            <p:ph type="ftr" sz="quarter" idx="11"/>
          </p:nvPr>
        </p:nvSpPr>
        <p:spPr/>
        <p:txBody>
          <a:bodyPr/>
          <a:lstStyle>
            <a:lvl1pPr>
              <a:defRPr>
                <a:solidFill>
                  <a:schemeClr val="tx1"/>
                </a:solidFill>
              </a:defRPr>
            </a:lvl1pPr>
            <a:extLst/>
          </a:lstStyle>
          <a:p>
            <a:pPr>
              <a:defRPr/>
            </a:pPr>
            <a:endParaRPr lang="el-GR"/>
          </a:p>
        </p:txBody>
      </p:sp>
      <p:sp>
        <p:nvSpPr>
          <p:cNvPr id="13" name="Slide Number Placeholder 6"/>
          <p:cNvSpPr>
            <a:spLocks noGrp="1"/>
          </p:cNvSpPr>
          <p:nvPr>
            <p:ph type="sldNum" sz="quarter" idx="12"/>
          </p:nvPr>
        </p:nvSpPr>
        <p:spPr/>
        <p:txBody>
          <a:bodyPr/>
          <a:lstStyle>
            <a:lvl1pPr>
              <a:defRPr>
                <a:solidFill>
                  <a:schemeClr val="tx1"/>
                </a:solidFill>
              </a:defRPr>
            </a:lvl1pPr>
            <a:extLst/>
          </a:lstStyle>
          <a:p>
            <a:pPr>
              <a:defRPr/>
            </a:pPr>
            <a:fld id="{A4E3AB16-6CA3-445F-A11A-2D269103A761}" type="slidenum">
              <a:rPr lang="el-GR"/>
              <a:pPr>
                <a:defRPr/>
              </a:pPr>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smtClean="0"/>
              <a:t>Click to edit Master title style</a:t>
            </a:r>
            <a:endParaRPr lang="en-US"/>
          </a:p>
        </p:txBody>
      </p:sp>
      <p:sp>
        <p:nvSpPr>
          <p:cNvPr id="2057"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latinLnBrk="0" hangingPunct="1">
              <a:defRPr kumimoji="0" sz="1000">
                <a:solidFill>
                  <a:schemeClr val="tx1"/>
                </a:solidFill>
              </a:defRPr>
            </a:lvl1pPr>
            <a:extLst/>
          </a:lstStyle>
          <a:p>
            <a:pPr>
              <a:defRPr/>
            </a:pPr>
            <a:fld id="{B21686EA-F3DB-4279-904E-8B48A8E1CBC1}" type="datetimeFigureOut">
              <a:rPr lang="el-GR"/>
              <a:pPr>
                <a:defRPr/>
              </a:pPr>
              <a:t>16/12/2015</a:t>
            </a:fld>
            <a:endParaRPr lang="el-G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latinLnBrk="0" hangingPunct="1">
              <a:defRPr kumimoji="0" sz="1000">
                <a:solidFill>
                  <a:schemeClr val="tx1"/>
                </a:solidFill>
              </a:defRPr>
            </a:lvl1pPr>
            <a:extLst/>
          </a:lstStyle>
          <a:p>
            <a:pPr>
              <a:defRPr/>
            </a:pPr>
            <a:endParaRPr lang="el-G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latinLnBrk="0" hangingPunct="1">
              <a:defRPr kumimoji="0" sz="1000" b="0">
                <a:solidFill>
                  <a:schemeClr val="tx1"/>
                </a:solidFill>
              </a:defRPr>
            </a:lvl1pPr>
            <a:extLst/>
          </a:lstStyle>
          <a:p>
            <a:pPr>
              <a:defRPr/>
            </a:pPr>
            <a:fld id="{F9CA5C08-0D04-4B0A-9FC8-27D623E6C6C3}" type="slidenum">
              <a:rPr lang="el-GR"/>
              <a:pPr>
                <a:defRPr/>
              </a:pPr>
              <a:t>‹#›</a:t>
            </a:fld>
            <a:endParaRPr lang="el-GR"/>
          </a:p>
        </p:txBody>
      </p:sp>
    </p:spTree>
  </p:cSld>
  <p:clrMap bg1="lt1" tx1="dk1" bg2="lt2" tx2="dk2" accent1="accent1" accent2="accent2" accent3="accent3" accent4="accent4" accent5="accent5" accent6="accent6" hlink="hlink" folHlink="folHlink"/>
  <p:sldLayoutIdLst>
    <p:sldLayoutId id="2147483701" r:id="rId1"/>
    <p:sldLayoutId id="2147483697" r:id="rId2"/>
    <p:sldLayoutId id="2147483702" r:id="rId3"/>
    <p:sldLayoutId id="2147483703" r:id="rId4"/>
    <p:sldLayoutId id="2147483704" r:id="rId5"/>
    <p:sldLayoutId id="2147483705" r:id="rId6"/>
    <p:sldLayoutId id="2147483698" r:id="rId7"/>
    <p:sldLayoutId id="2147483706" r:id="rId8"/>
    <p:sldLayoutId id="2147483707" r:id="rId9"/>
    <p:sldLayoutId id="2147483699" r:id="rId10"/>
    <p:sldLayoutId id="2147483700" r:id="rId11"/>
  </p:sldLayoutIdLst>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57375"/>
            <a:ext cx="7772400" cy="1743075"/>
          </a:xfrm>
          <a:solidFill>
            <a:schemeClr val="bg1"/>
          </a:solidFill>
        </p:spPr>
        <p:txBody>
          <a:bodyPr rtlCol="0">
            <a:normAutofit fontScale="90000"/>
          </a:bodyPr>
          <a:lstStyle/>
          <a:p>
            <a:pPr eaLnBrk="1" fontAlgn="auto" hangingPunct="1">
              <a:spcAft>
                <a:spcPts val="0"/>
              </a:spcAft>
              <a:defRPr/>
            </a:pPr>
            <a:r>
              <a:rPr lang="el-GR" dirty="0" smtClean="0"/>
              <a:t>Ο Απαλλακτικός Κανονισμός για τις κρατικές ενισχύσεις στον τομέα της γεωργίας </a:t>
            </a:r>
          </a:p>
        </p:txBody>
      </p:sp>
      <p:sp>
        <p:nvSpPr>
          <p:cNvPr id="1028" name="Subtitle 2"/>
          <p:cNvSpPr>
            <a:spLocks noGrp="1"/>
          </p:cNvSpPr>
          <p:nvPr>
            <p:ph type="subTitle" idx="1"/>
          </p:nvPr>
        </p:nvSpPr>
        <p:spPr>
          <a:xfrm>
            <a:off x="857250" y="5286375"/>
            <a:ext cx="6972300" cy="538163"/>
          </a:xfrm>
        </p:spPr>
        <p:txBody>
          <a:bodyPr/>
          <a:lstStyle/>
          <a:p>
            <a:pPr marR="0" algn="just" eaLnBrk="1" hangingPunct="1">
              <a:lnSpc>
                <a:spcPct val="80000"/>
              </a:lnSpc>
            </a:pPr>
            <a:r>
              <a:rPr lang="el-GR" sz="1500" smtClean="0"/>
              <a:t>Ιωάννης Ιωάννου -  Γραφείο Εφόρου Ελέγχου Κρατικών Ενισχύσεων. </a:t>
            </a:r>
          </a:p>
          <a:p>
            <a:pPr marR="0" algn="just" eaLnBrk="1" hangingPunct="1">
              <a:lnSpc>
                <a:spcPct val="80000"/>
              </a:lnSpc>
            </a:pPr>
            <a:r>
              <a:rPr lang="el-GR" sz="1500" smtClean="0"/>
              <a:t>Παρουσίαση 16/12/2015</a:t>
            </a:r>
          </a:p>
        </p:txBody>
      </p:sp>
      <p:sp>
        <p:nvSpPr>
          <p:cNvPr id="1029" name="Rectangle 11"/>
          <p:cNvSpPr>
            <a:spLocks noChangeArrowheads="1"/>
          </p:cNvSpPr>
          <p:nvPr/>
        </p:nvSpPr>
        <p:spPr bwMode="auto">
          <a:xfrm>
            <a:off x="2879725" y="239713"/>
            <a:ext cx="3384550" cy="260350"/>
          </a:xfrm>
          <a:prstGeom prst="rect">
            <a:avLst/>
          </a:prstGeom>
          <a:noFill/>
          <a:ln w="9525">
            <a:noFill/>
            <a:miter lim="800000"/>
            <a:headEnd/>
            <a:tailEnd/>
          </a:ln>
        </p:spPr>
        <p:txBody>
          <a:bodyPr anchor="ctr">
            <a:spAutoFit/>
          </a:bodyPr>
          <a:lstStyle/>
          <a:p>
            <a:pPr algn="just" eaLnBrk="0" hangingPunct="0"/>
            <a:r>
              <a:rPr lang="el-GR" sz="1100">
                <a:solidFill>
                  <a:schemeClr val="tx2"/>
                </a:solidFill>
                <a:cs typeface="Times New Roman" pitchFamily="18" charset="0"/>
              </a:rPr>
              <a:t>Γραφείο Εφόρου Ελέγχου Κρατικών Ενισχύσεων    </a:t>
            </a:r>
            <a:endParaRPr lang="el-GR" sz="1100">
              <a:solidFill>
                <a:schemeClr val="tx2"/>
              </a:solidFill>
            </a:endParaRPr>
          </a:p>
        </p:txBody>
      </p:sp>
      <p:graphicFrame>
        <p:nvGraphicFramePr>
          <p:cNvPr id="1026" name="Object 10"/>
          <p:cNvGraphicFramePr>
            <a:graphicFrameLocks noChangeAspect="1"/>
          </p:cNvGraphicFramePr>
          <p:nvPr/>
        </p:nvGraphicFramePr>
        <p:xfrm>
          <a:off x="6000750" y="142875"/>
          <a:ext cx="1414463" cy="458788"/>
        </p:xfrm>
        <a:graphic>
          <a:graphicData uri="http://schemas.openxmlformats.org/presentationml/2006/ole">
            <p:oleObj spid="_x0000_s1026" r:id="rId3" imgW="10618266" imgH="3406075" progId="">
              <p:embed/>
            </p:oleObj>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Content Placeholder 2"/>
          <p:cNvSpPr>
            <a:spLocks noGrp="1"/>
          </p:cNvSpPr>
          <p:nvPr>
            <p:ph idx="1"/>
          </p:nvPr>
        </p:nvSpPr>
        <p:spPr/>
        <p:txBody>
          <a:bodyPr>
            <a:normAutofit/>
          </a:bodyPr>
          <a:lstStyle/>
          <a:p>
            <a:pPr marL="365760" indent="-256032" eaLnBrk="1" fontAlgn="auto" hangingPunct="1">
              <a:spcAft>
                <a:spcPts val="0"/>
              </a:spcAft>
              <a:buFont typeface="Wingdings" pitchFamily="2" charset="2"/>
              <a:buChar char="Ø"/>
              <a:defRPr/>
            </a:pPr>
            <a:r>
              <a:rPr lang="el-GR" b="1" dirty="0" smtClean="0">
                <a:solidFill>
                  <a:schemeClr val="accent3">
                    <a:lumMod val="50000"/>
                  </a:schemeClr>
                </a:solidFill>
              </a:rPr>
              <a:t>Διαφάνεια ενισχύσεων  </a:t>
            </a:r>
            <a:r>
              <a:rPr lang="el-GR" dirty="0" smtClean="0"/>
              <a:t>(άρθρο 5)</a:t>
            </a:r>
            <a:r>
              <a:rPr lang="en-US" dirty="0" smtClean="0"/>
              <a:t>:</a:t>
            </a:r>
            <a:endParaRPr lang="el-GR" dirty="0" smtClean="0"/>
          </a:p>
          <a:p>
            <a:pPr marL="365760" indent="-256032" eaLnBrk="1" fontAlgn="auto" hangingPunct="1">
              <a:spcAft>
                <a:spcPts val="0"/>
              </a:spcAft>
              <a:buFont typeface="Arial" charset="0"/>
              <a:buNone/>
              <a:defRPr/>
            </a:pPr>
            <a:r>
              <a:rPr lang="en-US" dirty="0" smtClean="0"/>
              <a:t>    </a:t>
            </a:r>
            <a:r>
              <a:rPr lang="el-GR" dirty="0" smtClean="0"/>
              <a:t>ενισχύσεις των οποίων μπορεί να υπολογιστεί εκ των προτέρων το ακαθάριστο ισοδύναμο επιχορήγησης χωρίς να είναι αναγκαία η διενέργεια αξιολόγησης κινδύνου</a:t>
            </a:r>
            <a:r>
              <a:rPr lang="en-US" dirty="0" smtClean="0"/>
              <a:t>.</a:t>
            </a:r>
            <a:r>
              <a:rPr lang="el-GR" dirty="0" smtClean="0"/>
              <a:t> </a:t>
            </a:r>
          </a:p>
        </p:txBody>
      </p:sp>
      <p:sp>
        <p:nvSpPr>
          <p:cNvPr id="10242" name="Title 1"/>
          <p:cNvSpPr>
            <a:spLocks noGrp="1"/>
          </p:cNvSpPr>
          <p:nvPr>
            <p:ph type="title"/>
          </p:nvPr>
        </p:nvSpPr>
        <p:spPr/>
        <p:txBody>
          <a:bodyPr/>
          <a:lstStyle/>
          <a:p>
            <a:pPr eaLnBrk="1" fontAlgn="auto" hangingPunct="1">
              <a:spcAft>
                <a:spcPts val="0"/>
              </a:spcAft>
              <a:defRPr/>
            </a:pPr>
            <a:endParaRPr lang="el-GR" smtClean="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Content Placeholder 2"/>
          <p:cNvSpPr>
            <a:spLocks noGrp="1"/>
          </p:cNvSpPr>
          <p:nvPr>
            <p:ph idx="1"/>
          </p:nvPr>
        </p:nvSpPr>
        <p:spPr/>
        <p:txBody>
          <a:bodyPr>
            <a:normAutofit/>
          </a:bodyPr>
          <a:lstStyle/>
          <a:p>
            <a:pPr marL="365760" indent="-256032" eaLnBrk="1" fontAlgn="auto" hangingPunct="1">
              <a:spcAft>
                <a:spcPts val="0"/>
              </a:spcAft>
              <a:buFont typeface="Wingdings" pitchFamily="2" charset="2"/>
              <a:buChar char="Ø"/>
              <a:defRPr/>
            </a:pPr>
            <a:r>
              <a:rPr lang="el-GR" dirty="0" smtClean="0"/>
              <a:t> </a:t>
            </a:r>
            <a:r>
              <a:rPr lang="el-GR" b="1" dirty="0" smtClean="0">
                <a:solidFill>
                  <a:schemeClr val="accent3">
                    <a:lumMod val="50000"/>
                  </a:schemeClr>
                </a:solidFill>
              </a:rPr>
              <a:t>Χαρακτήρας κινήτρου </a:t>
            </a:r>
            <a:r>
              <a:rPr lang="en-US" dirty="0" smtClean="0"/>
              <a:t>(</a:t>
            </a:r>
            <a:r>
              <a:rPr lang="el-GR" dirty="0" smtClean="0"/>
              <a:t>άρθρο 6</a:t>
            </a:r>
            <a:r>
              <a:rPr lang="en-US" dirty="0" smtClean="0"/>
              <a:t>)</a:t>
            </a:r>
            <a:r>
              <a:rPr lang="el-GR" dirty="0" smtClean="0"/>
              <a:t> </a:t>
            </a:r>
          </a:p>
          <a:p>
            <a:pPr marL="365760" indent="-256032" eaLnBrk="1" fontAlgn="auto" hangingPunct="1">
              <a:spcAft>
                <a:spcPts val="0"/>
              </a:spcAft>
              <a:buFont typeface="Arial" charset="0"/>
              <a:buNone/>
              <a:defRPr/>
            </a:pPr>
            <a:r>
              <a:rPr lang="el-GR" dirty="0" smtClean="0"/>
              <a:t>    Έννοια</a:t>
            </a:r>
            <a:r>
              <a:rPr lang="en-US" dirty="0" smtClean="0"/>
              <a:t>: </a:t>
            </a:r>
            <a:r>
              <a:rPr lang="el-GR" dirty="0" smtClean="0"/>
              <a:t>ο δικαιούχος να έχει υποβάλει στο οικείο κράτος μέλος γραπτή αίτηση ενίσχυσης </a:t>
            </a:r>
            <a:r>
              <a:rPr lang="el-GR" u="sng" dirty="0" smtClean="0"/>
              <a:t>πριν</a:t>
            </a:r>
            <a:r>
              <a:rPr lang="el-GR" dirty="0" smtClean="0"/>
              <a:t> από την έναρξη των εργασιών για το έργο ή τη δραστηριότητα. </a:t>
            </a:r>
          </a:p>
        </p:txBody>
      </p:sp>
      <p:sp>
        <p:nvSpPr>
          <p:cNvPr id="11266" name="Title 1"/>
          <p:cNvSpPr>
            <a:spLocks noGrp="1"/>
          </p:cNvSpPr>
          <p:nvPr>
            <p:ph type="title"/>
          </p:nvPr>
        </p:nvSpPr>
        <p:spPr/>
        <p:txBody>
          <a:bodyPr/>
          <a:lstStyle/>
          <a:p>
            <a:pPr eaLnBrk="1" fontAlgn="auto" hangingPunct="1">
              <a:spcAft>
                <a:spcPts val="0"/>
              </a:spcAft>
              <a:defRPr/>
            </a:pPr>
            <a:endParaRPr lang="el-GR" smtClean="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Content Placeholder 2"/>
          <p:cNvSpPr>
            <a:spLocks noGrp="1"/>
          </p:cNvSpPr>
          <p:nvPr>
            <p:ph idx="1"/>
          </p:nvPr>
        </p:nvSpPr>
        <p:spPr>
          <a:xfrm>
            <a:off x="457200" y="642938"/>
            <a:ext cx="8229600" cy="5483225"/>
          </a:xfrm>
        </p:spPr>
        <p:txBody>
          <a:bodyPr>
            <a:normAutofit lnSpcReduction="10000"/>
          </a:bodyPr>
          <a:lstStyle/>
          <a:p>
            <a:pPr marL="365760" indent="-256032" eaLnBrk="1" fontAlgn="auto" hangingPunct="1">
              <a:spcAft>
                <a:spcPts val="0"/>
              </a:spcAft>
              <a:buFont typeface="Wingdings 3"/>
              <a:buChar char=""/>
              <a:defRPr/>
            </a:pPr>
            <a:r>
              <a:rPr lang="el-GR" dirty="0" smtClean="0"/>
              <a:t>Διευκρινήσεις ως προς το χαρακτήρα κινήτρου</a:t>
            </a:r>
            <a:r>
              <a:rPr lang="en-US" dirty="0" smtClean="0"/>
              <a:t>: </a:t>
            </a:r>
            <a:endParaRPr lang="el-GR" dirty="0" smtClean="0"/>
          </a:p>
          <a:p>
            <a:pPr marL="365760" indent="-256032" eaLnBrk="1" fontAlgn="auto" hangingPunct="1">
              <a:spcAft>
                <a:spcPts val="0"/>
              </a:spcAft>
              <a:buClr>
                <a:schemeClr val="accent2">
                  <a:lumMod val="75000"/>
                </a:schemeClr>
              </a:buClr>
              <a:buSzPct val="70000"/>
              <a:buFont typeface="Wingdings" pitchFamily="2" charset="2"/>
              <a:buChar char="q"/>
              <a:defRPr/>
            </a:pPr>
            <a:r>
              <a:rPr lang="el-GR" dirty="0" smtClean="0"/>
              <a:t>η αίτηση πρέπει να περιλαμβάνει</a:t>
            </a:r>
            <a:r>
              <a:rPr lang="en-US" dirty="0" smtClean="0"/>
              <a:t>: </a:t>
            </a:r>
            <a:r>
              <a:rPr lang="el-GR" sz="2400" dirty="0" smtClean="0"/>
              <a:t>περιγραφή του έργου ή της δραστηριότητας, επιλέξιμες δαπάνες, τύπος και ποσό της δημόσιας χρηματοδότησης.</a:t>
            </a:r>
            <a:endParaRPr lang="en-US" dirty="0" smtClean="0"/>
          </a:p>
          <a:p>
            <a:pPr marL="365760" indent="-256032" eaLnBrk="1" fontAlgn="auto" hangingPunct="1">
              <a:spcAft>
                <a:spcPts val="0"/>
              </a:spcAft>
              <a:buClr>
                <a:schemeClr val="accent2">
                  <a:lumMod val="75000"/>
                </a:schemeClr>
              </a:buClr>
              <a:buSzPct val="70000"/>
              <a:buFont typeface="Wingdings" pitchFamily="2" charset="2"/>
              <a:buChar char="q"/>
              <a:defRPr/>
            </a:pPr>
            <a:r>
              <a:rPr lang="el-GR" dirty="0" smtClean="0"/>
              <a:t>Επιπλέον απαιτήσεις για </a:t>
            </a:r>
            <a:r>
              <a:rPr lang="en-US" dirty="0" smtClean="0"/>
              <a:t>Ad hoc </a:t>
            </a:r>
            <a:r>
              <a:rPr lang="el-GR" dirty="0" smtClean="0"/>
              <a:t>ενισχύσεις σε μεγάλες επιχειρήσεις</a:t>
            </a:r>
            <a:r>
              <a:rPr lang="en-US" dirty="0" smtClean="0"/>
              <a:t>:</a:t>
            </a:r>
            <a:r>
              <a:rPr lang="el-GR" dirty="0" smtClean="0"/>
              <a:t> </a:t>
            </a:r>
            <a:r>
              <a:rPr lang="el-GR" sz="2400" dirty="0" smtClean="0"/>
              <a:t>π.χ. ουσιώδη αύξηση της εμβέλειας του έργου ή της ταχύτητας ολοκλήρωσης του.</a:t>
            </a:r>
          </a:p>
          <a:p>
            <a:pPr marL="365760" indent="-256032" eaLnBrk="1" fontAlgn="auto" hangingPunct="1">
              <a:spcAft>
                <a:spcPts val="0"/>
              </a:spcAft>
              <a:buClr>
                <a:schemeClr val="accent2">
                  <a:lumMod val="75000"/>
                </a:schemeClr>
              </a:buClr>
              <a:buSzPct val="70000"/>
              <a:buFont typeface="Wingdings" pitchFamily="2" charset="2"/>
              <a:buChar char="q"/>
              <a:defRPr/>
            </a:pPr>
            <a:r>
              <a:rPr lang="el-GR" dirty="0" smtClean="0"/>
              <a:t>Δεν απαιτείται ο χαρακτήρας κινήτρου, π.χ. σε</a:t>
            </a:r>
            <a:r>
              <a:rPr lang="en-US" dirty="0" smtClean="0"/>
              <a:t>: </a:t>
            </a:r>
            <a:r>
              <a:rPr lang="el-GR" sz="2400" dirty="0" smtClean="0"/>
              <a:t>θεομηνίες, δυσμενή καιρικά φαινόμενα, ασθένειες ζώων, εκρίζωση επιβλαβών για τα φυτά οργανισμών και ζημιές που προκάλεσαν.</a:t>
            </a:r>
            <a:endParaRPr lang="en-US" dirty="0" smtClean="0"/>
          </a:p>
          <a:p>
            <a:pPr marL="365760" indent="-256032" eaLnBrk="1" fontAlgn="auto" hangingPunct="1">
              <a:spcAft>
                <a:spcPts val="0"/>
              </a:spcAft>
              <a:buFont typeface="Arial" charset="0"/>
              <a:buNone/>
              <a:defRPr/>
            </a:pPr>
            <a:endParaRPr lang="el-GR" dirty="0" smtClean="0"/>
          </a:p>
        </p:txBody>
      </p:sp>
      <p:sp>
        <p:nvSpPr>
          <p:cNvPr id="12290" name="Title 1"/>
          <p:cNvSpPr>
            <a:spLocks noGrp="1"/>
          </p:cNvSpPr>
          <p:nvPr>
            <p:ph type="title"/>
          </p:nvPr>
        </p:nvSpPr>
        <p:spPr>
          <a:xfrm>
            <a:off x="457200" y="274638"/>
            <a:ext cx="8229600" cy="46037"/>
          </a:xfrm>
        </p:spPr>
        <p:txBody>
          <a:bodyPr>
            <a:normAutofit fontScale="90000"/>
          </a:bodyPr>
          <a:lstStyle/>
          <a:p>
            <a:pPr eaLnBrk="1" fontAlgn="auto" hangingPunct="1">
              <a:spcAft>
                <a:spcPts val="0"/>
              </a:spcAft>
              <a:defRPr/>
            </a:pPr>
            <a:endParaRPr lang="el-GR" smtClean="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rtlCol="0">
            <a:normAutofit fontScale="92500" lnSpcReduction="20000"/>
          </a:bodyPr>
          <a:lstStyle/>
          <a:p>
            <a:pPr marL="365760" indent="-256032" eaLnBrk="1" fontAlgn="auto" hangingPunct="1">
              <a:spcAft>
                <a:spcPts val="0"/>
              </a:spcAft>
              <a:buFont typeface="Arial" pitchFamily="34" charset="0"/>
              <a:buChar char="•"/>
              <a:defRPr/>
            </a:pPr>
            <a:r>
              <a:rPr lang="el-GR" dirty="0" smtClean="0"/>
              <a:t>Έννοια</a:t>
            </a:r>
            <a:r>
              <a:rPr lang="en-US" dirty="0" smtClean="0"/>
              <a:t>:</a:t>
            </a:r>
            <a:r>
              <a:rPr lang="el-GR" dirty="0" smtClean="0"/>
              <a:t> όλα τα στοιχεία υπολογίζονται </a:t>
            </a:r>
            <a:r>
              <a:rPr lang="el-GR" dirty="0" smtClean="0">
                <a:solidFill>
                  <a:srgbClr val="7030A0"/>
                </a:solidFill>
              </a:rPr>
              <a:t>πριν από την αφαίρεση φόρων ή άλλων επιβαρύνσεων. </a:t>
            </a:r>
          </a:p>
          <a:p>
            <a:pPr marL="365760" indent="-256032" eaLnBrk="1" fontAlgn="auto" hangingPunct="1">
              <a:spcAft>
                <a:spcPts val="0"/>
              </a:spcAft>
              <a:buFont typeface="Arial" pitchFamily="34" charset="0"/>
              <a:buChar char="•"/>
              <a:defRPr/>
            </a:pPr>
            <a:r>
              <a:rPr lang="el-GR" dirty="0" smtClean="0"/>
              <a:t>Οι επιλέξιμες δαπάνες να τεκμηριώνονται με σαφή και συγκεκριμένα αποδεικτικά έγγραφα. </a:t>
            </a:r>
          </a:p>
          <a:p>
            <a:pPr marL="365760" indent="-256032" eaLnBrk="1" fontAlgn="auto" hangingPunct="1">
              <a:spcAft>
                <a:spcPts val="0"/>
              </a:spcAft>
              <a:buFont typeface="Arial" pitchFamily="34" charset="0"/>
              <a:buChar char="•"/>
              <a:defRPr/>
            </a:pPr>
            <a:r>
              <a:rPr lang="el-GR" dirty="0" smtClean="0"/>
              <a:t>Όταν η ενίσχυση χορηγείται σε μορφή άλλη εκτός από την επιχορήγηση, </a:t>
            </a:r>
            <a:r>
              <a:rPr lang="el-GR" dirty="0" smtClean="0">
                <a:solidFill>
                  <a:srgbClr val="7030A0"/>
                </a:solidFill>
              </a:rPr>
              <a:t>ως ποσό της ενίσχυσης λογίζεται το ακαθάριστο ισοδύναμο της ενίσχυσης.</a:t>
            </a:r>
          </a:p>
          <a:p>
            <a:pPr marL="365760" indent="-256032" eaLnBrk="1" fontAlgn="auto" hangingPunct="1">
              <a:spcAft>
                <a:spcPts val="0"/>
              </a:spcAft>
              <a:buFont typeface="Arial" pitchFamily="34" charset="0"/>
              <a:buChar char="•"/>
              <a:defRPr/>
            </a:pPr>
            <a:r>
              <a:rPr lang="el-GR" dirty="0" smtClean="0"/>
              <a:t>Οι ενισχύσεις που καταβάλλονται </a:t>
            </a:r>
            <a:r>
              <a:rPr lang="el-GR" dirty="0" smtClean="0">
                <a:solidFill>
                  <a:srgbClr val="7030A0"/>
                </a:solidFill>
              </a:rPr>
              <a:t>σε περισσότερες δόσεις ανάγονται στην αξία τους κατά την ημερομηνία χορήγησης </a:t>
            </a:r>
            <a:r>
              <a:rPr lang="el-GR" dirty="0" smtClean="0"/>
              <a:t>της ενίσχυσης. </a:t>
            </a:r>
          </a:p>
        </p:txBody>
      </p:sp>
      <p:sp>
        <p:nvSpPr>
          <p:cNvPr id="2" name="Title 1"/>
          <p:cNvSpPr>
            <a:spLocks noGrp="1"/>
          </p:cNvSpPr>
          <p:nvPr>
            <p:ph type="title"/>
          </p:nvPr>
        </p:nvSpPr>
        <p:spPr/>
        <p:txBody>
          <a:bodyPr>
            <a:normAutofit fontScale="90000"/>
          </a:bodyPr>
          <a:lstStyle/>
          <a:p>
            <a:pPr eaLnBrk="1" fontAlgn="auto" hangingPunct="1">
              <a:spcAft>
                <a:spcPts val="0"/>
              </a:spcAft>
              <a:buFont typeface="Wingdings" pitchFamily="2" charset="2"/>
              <a:buChar char="Ø"/>
              <a:defRPr/>
            </a:pPr>
            <a:r>
              <a:rPr lang="el-GR" dirty="0" smtClean="0"/>
              <a:t> </a:t>
            </a:r>
            <a:r>
              <a:rPr lang="el-GR" sz="3600" dirty="0" smtClean="0">
                <a:solidFill>
                  <a:srgbClr val="002060"/>
                </a:solidFill>
              </a:rPr>
              <a:t>Ένταση της ενίσχυσης και επιλέξιμες δαπάνες </a:t>
            </a:r>
            <a:r>
              <a:rPr lang="el-GR" sz="3600" dirty="0" smtClean="0"/>
              <a:t>(άρθρο 7)</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85875"/>
            <a:ext cx="8229600" cy="4840288"/>
          </a:xfrm>
        </p:spPr>
        <p:txBody>
          <a:bodyPr rtlCol="0">
            <a:normAutofit fontScale="62500" lnSpcReduction="20000"/>
          </a:bodyPr>
          <a:lstStyle/>
          <a:p>
            <a:pPr marL="365760" indent="-256032" eaLnBrk="1" fontAlgn="auto" hangingPunct="1">
              <a:spcAft>
                <a:spcPts val="0"/>
              </a:spcAft>
              <a:buFont typeface="Arial" pitchFamily="34" charset="0"/>
              <a:buChar char="•"/>
              <a:defRPr/>
            </a:pPr>
            <a:r>
              <a:rPr lang="el-GR" i="1" dirty="0" smtClean="0"/>
              <a:t>Έννοια</a:t>
            </a:r>
            <a:r>
              <a:rPr lang="en-US" i="1" dirty="0" smtClean="0"/>
              <a:t>: </a:t>
            </a:r>
            <a:r>
              <a:rPr lang="el-GR" sz="3400" i="1" dirty="0" smtClean="0"/>
              <a:t>Για να διαπιστωθεί αν τηρούνται τα ανώτατα ποσά ενίσχυσης που καθορίζονται στο κεφάλαιο III, λαμβάνεται υπόψη το συνολικό ποσό της κρατικής ενίσχυσης. </a:t>
            </a:r>
          </a:p>
          <a:p>
            <a:pPr marL="365760" indent="-256032" eaLnBrk="1" fontAlgn="auto" hangingPunct="1">
              <a:spcAft>
                <a:spcPts val="0"/>
              </a:spcAft>
              <a:buFont typeface="Arial" charset="0"/>
              <a:buNone/>
              <a:defRPr/>
            </a:pPr>
            <a:r>
              <a:rPr lang="el-GR" b="1" i="1" dirty="0" smtClean="0">
                <a:solidFill>
                  <a:srgbClr val="7030A0"/>
                </a:solidFill>
              </a:rPr>
              <a:t>Επιτρέπεται</a:t>
            </a:r>
            <a:r>
              <a:rPr lang="en-US" b="1" i="1" dirty="0" smtClean="0">
                <a:solidFill>
                  <a:srgbClr val="7030A0"/>
                </a:solidFill>
              </a:rPr>
              <a:t>:</a:t>
            </a:r>
          </a:p>
          <a:p>
            <a:pPr marL="514350" indent="-514350" eaLnBrk="1" fontAlgn="auto" hangingPunct="1">
              <a:spcAft>
                <a:spcPts val="0"/>
              </a:spcAft>
              <a:buClr>
                <a:schemeClr val="accent2"/>
              </a:buClr>
              <a:buFont typeface="Arial" pitchFamily="34" charset="0"/>
              <a:buChar char="•"/>
              <a:defRPr/>
            </a:pPr>
            <a:r>
              <a:rPr lang="el-GR" b="1" dirty="0" smtClean="0">
                <a:solidFill>
                  <a:srgbClr val="7030A0"/>
                </a:solidFill>
              </a:rPr>
              <a:t>Ενωσιακή χρηματοδότηση </a:t>
            </a:r>
            <a:r>
              <a:rPr lang="el-GR" dirty="0" smtClean="0"/>
              <a:t>που υπόκειται σε κεντρική διαχείριση από τα θεσμικά κοινοτικά όργανα + κρατική ενίσχυση = δεν θα υπερβαίνει το πλέον ευνοϊκό ποσοστό που καθορίζει η ενωσιακή νομοθεσία.</a:t>
            </a:r>
          </a:p>
          <a:p>
            <a:pPr marL="514350" indent="-514350" eaLnBrk="1" fontAlgn="auto" hangingPunct="1">
              <a:spcAft>
                <a:spcPts val="0"/>
              </a:spcAft>
              <a:buClr>
                <a:schemeClr val="accent2"/>
              </a:buClr>
              <a:buFont typeface="Arial" pitchFamily="34" charset="0"/>
              <a:buChar char="•"/>
              <a:defRPr/>
            </a:pPr>
            <a:r>
              <a:rPr lang="el-GR" b="1" dirty="0" smtClean="0">
                <a:solidFill>
                  <a:srgbClr val="7030A0"/>
                </a:solidFill>
              </a:rPr>
              <a:t>Ενισχύσεις με προσδιορίσιμες επιλέξιμες δαπάνες έως </a:t>
            </a:r>
            <a:r>
              <a:rPr lang="el-GR" dirty="0" smtClean="0"/>
              <a:t>τα ανώτατα όρια έντασης ενίσχυσης ή ποσού βάσει του Κανονισμού.</a:t>
            </a:r>
          </a:p>
          <a:p>
            <a:pPr marL="514350" indent="-514350" eaLnBrk="1" fontAlgn="auto" hangingPunct="1">
              <a:spcAft>
                <a:spcPts val="0"/>
              </a:spcAft>
              <a:buClr>
                <a:schemeClr val="accent2"/>
              </a:buClr>
              <a:buFont typeface="Arial" pitchFamily="34" charset="0"/>
              <a:buChar char="•"/>
              <a:defRPr/>
            </a:pPr>
            <a:r>
              <a:rPr lang="el-GR" dirty="0" smtClean="0"/>
              <a:t>Ενισχύσεις δυνάμει του Κανονισμού του Ευρωπαϊκού Γεωργικού Ταμείου Αγροτικής Ανάπτυξης (Καν. (ΕΕ) αρ. 1305/2013) – </a:t>
            </a:r>
            <a:r>
              <a:rPr lang="el-GR" b="1" dirty="0" smtClean="0">
                <a:solidFill>
                  <a:srgbClr val="7030A0"/>
                </a:solidFill>
              </a:rPr>
              <a:t>δεν επιτρέπεται η υπέρβαση των ορίων του Κανονισμού Απαλλαγής</a:t>
            </a:r>
            <a:r>
              <a:rPr lang="el-GR" b="1" dirty="0" smtClean="0"/>
              <a:t>. </a:t>
            </a:r>
          </a:p>
          <a:p>
            <a:pPr marL="514350" indent="-514350" eaLnBrk="1" fontAlgn="auto" hangingPunct="1">
              <a:spcAft>
                <a:spcPts val="0"/>
              </a:spcAft>
              <a:buClr>
                <a:schemeClr val="accent2"/>
              </a:buClr>
              <a:buFont typeface="Arial" pitchFamily="34" charset="0"/>
              <a:buChar char="•"/>
              <a:defRPr/>
            </a:pPr>
            <a:r>
              <a:rPr lang="el-GR" b="1" dirty="0" smtClean="0">
                <a:solidFill>
                  <a:srgbClr val="7030A0"/>
                </a:solidFill>
              </a:rPr>
              <a:t>Δεν σωρεύονται με </a:t>
            </a:r>
            <a:r>
              <a:rPr lang="en-US" b="1" dirty="0" smtClean="0">
                <a:solidFill>
                  <a:srgbClr val="7030A0"/>
                </a:solidFill>
              </a:rPr>
              <a:t>de minimis</a:t>
            </a:r>
            <a:r>
              <a:rPr lang="el-GR" b="1" dirty="0" smtClean="0">
                <a:solidFill>
                  <a:srgbClr val="7030A0"/>
                </a:solidFill>
              </a:rPr>
              <a:t> όταν </a:t>
            </a:r>
            <a:r>
              <a:rPr lang="el-GR" dirty="0" smtClean="0"/>
              <a:t>ως προς τις ίδιες επιλέξιμες δαπάνες υπέρβαση της έντασης ενίσχυσης ή ποσού ενίσχυσης στο κεφάλαιο ΙΙΙ </a:t>
            </a:r>
          </a:p>
          <a:p>
            <a:pPr marL="514350" indent="-514350" eaLnBrk="1" fontAlgn="auto" hangingPunct="1">
              <a:spcAft>
                <a:spcPts val="0"/>
              </a:spcAft>
              <a:buClr>
                <a:schemeClr val="accent2"/>
              </a:buClr>
              <a:buFont typeface="Arial" pitchFamily="34" charset="0"/>
              <a:buChar char="•"/>
              <a:defRPr/>
            </a:pPr>
            <a:endParaRPr lang="el-GR" dirty="0" smtClean="0"/>
          </a:p>
        </p:txBody>
      </p:sp>
      <p:sp>
        <p:nvSpPr>
          <p:cNvPr id="14338" name="Title 1"/>
          <p:cNvSpPr>
            <a:spLocks noGrp="1"/>
          </p:cNvSpPr>
          <p:nvPr>
            <p:ph type="title"/>
          </p:nvPr>
        </p:nvSpPr>
        <p:spPr/>
        <p:txBody>
          <a:bodyPr/>
          <a:lstStyle/>
          <a:p>
            <a:pPr eaLnBrk="1" fontAlgn="auto" hangingPunct="1">
              <a:spcAft>
                <a:spcPts val="0"/>
              </a:spcAft>
              <a:buFont typeface="Wingdings" pitchFamily="2" charset="2"/>
              <a:buChar char="Ø"/>
              <a:defRPr/>
            </a:pPr>
            <a:r>
              <a:rPr lang="el-GR" sz="3200" dirty="0" smtClean="0">
                <a:solidFill>
                  <a:srgbClr val="002060"/>
                </a:solidFill>
              </a:rPr>
              <a:t>Σώρευση</a:t>
            </a:r>
            <a:r>
              <a:rPr lang="el-GR" sz="3200" dirty="0" smtClean="0"/>
              <a:t> (άρθρο 8)</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Content Placeholder 2"/>
          <p:cNvSpPr>
            <a:spLocks noGrp="1"/>
          </p:cNvSpPr>
          <p:nvPr>
            <p:ph idx="1"/>
          </p:nvPr>
        </p:nvSpPr>
        <p:spPr/>
        <p:txBody>
          <a:bodyPr>
            <a:normAutofit fontScale="92500" lnSpcReduction="10000"/>
          </a:bodyPr>
          <a:lstStyle/>
          <a:p>
            <a:pPr marL="365760" indent="-256032" eaLnBrk="1" fontAlgn="auto" hangingPunct="1">
              <a:spcAft>
                <a:spcPts val="0"/>
              </a:spcAft>
              <a:buFont typeface="Wingdings 3"/>
              <a:buChar char=""/>
              <a:defRPr/>
            </a:pPr>
            <a:r>
              <a:rPr lang="el-GR" sz="2800" dirty="0" smtClean="0"/>
              <a:t>υποχρέωση </a:t>
            </a:r>
            <a:r>
              <a:rPr lang="el-GR" sz="2800" dirty="0" smtClean="0">
                <a:solidFill>
                  <a:srgbClr val="7030A0"/>
                </a:solidFill>
              </a:rPr>
              <a:t>διαβίβασης στην Επιτροπή </a:t>
            </a:r>
            <a:r>
              <a:rPr lang="el-GR" sz="2800" dirty="0" smtClean="0"/>
              <a:t>(μέσω της διαδικτυακής πύλης </a:t>
            </a:r>
            <a:r>
              <a:rPr lang="en-US" sz="2800" dirty="0" smtClean="0"/>
              <a:t>SANI)</a:t>
            </a:r>
            <a:r>
              <a:rPr lang="el-GR" sz="2800" dirty="0" smtClean="0"/>
              <a:t>συνοπτικών πληροφοριών </a:t>
            </a:r>
            <a:r>
              <a:rPr lang="el-GR" sz="2800" u="sng" dirty="0" smtClean="0"/>
              <a:t>το αργότερο 10 εργάσιμες ημέρες πριν</a:t>
            </a:r>
            <a:r>
              <a:rPr lang="el-GR" sz="2800" dirty="0" smtClean="0"/>
              <a:t> από την ημερομηνία έναρξης ισχύος ενός καθεστώτος ή </a:t>
            </a:r>
            <a:r>
              <a:rPr lang="en-US" sz="2800" dirty="0" smtClean="0"/>
              <a:t>ad hoc </a:t>
            </a:r>
            <a:r>
              <a:rPr lang="el-GR" sz="2800" dirty="0" smtClean="0"/>
              <a:t>ενίσχυσης.</a:t>
            </a:r>
          </a:p>
          <a:p>
            <a:pPr marL="365760" indent="-256032" eaLnBrk="1" fontAlgn="auto" hangingPunct="1">
              <a:spcAft>
                <a:spcPts val="0"/>
              </a:spcAft>
              <a:buFont typeface="Wingdings 3"/>
              <a:buChar char=""/>
              <a:defRPr/>
            </a:pPr>
            <a:r>
              <a:rPr lang="el-GR" sz="2800" dirty="0" smtClean="0"/>
              <a:t>Υποχρέωση </a:t>
            </a:r>
            <a:r>
              <a:rPr lang="el-GR" sz="2800" dirty="0" smtClean="0">
                <a:solidFill>
                  <a:srgbClr val="7030A0"/>
                </a:solidFill>
              </a:rPr>
              <a:t>δημοσίευσης σε ενιαίο διαδικτυακό τόπο σε εθνικό επίπεδο </a:t>
            </a:r>
            <a:r>
              <a:rPr lang="el-GR" sz="2800" dirty="0" smtClean="0"/>
              <a:t>του κειμένου του μέτρου </a:t>
            </a:r>
            <a:r>
              <a:rPr lang="el-GR" sz="2800" dirty="0" smtClean="0">
                <a:solidFill>
                  <a:srgbClr val="7030A0"/>
                </a:solidFill>
              </a:rPr>
              <a:t>+</a:t>
            </a:r>
            <a:r>
              <a:rPr lang="el-GR" sz="2800" dirty="0" smtClean="0"/>
              <a:t> μεμονωμένες ενισχύσεις άνω των </a:t>
            </a:r>
            <a:r>
              <a:rPr lang="el-GR" sz="2800" dirty="0" smtClean="0">
                <a:cs typeface="Andalus" pitchFamily="18" charset="-78"/>
              </a:rPr>
              <a:t>€ 60.000 για πρωτογενή/€</a:t>
            </a:r>
            <a:r>
              <a:rPr lang="el-GR" sz="2800" dirty="0" smtClean="0"/>
              <a:t> 500.000 για μεταποίηση και εμπορία (δημοσίευση εντός 6 μηνών). </a:t>
            </a:r>
          </a:p>
        </p:txBody>
      </p:sp>
      <p:sp>
        <p:nvSpPr>
          <p:cNvPr id="15362" name="Title 1"/>
          <p:cNvSpPr>
            <a:spLocks noGrp="1"/>
          </p:cNvSpPr>
          <p:nvPr>
            <p:ph type="title"/>
          </p:nvPr>
        </p:nvSpPr>
        <p:spPr/>
        <p:txBody>
          <a:bodyPr/>
          <a:lstStyle/>
          <a:p>
            <a:pPr eaLnBrk="1" fontAlgn="auto" hangingPunct="1">
              <a:spcAft>
                <a:spcPts val="0"/>
              </a:spcAft>
              <a:buFont typeface="Wingdings" pitchFamily="2" charset="2"/>
              <a:buChar char="Ø"/>
              <a:defRPr/>
            </a:pPr>
            <a:r>
              <a:rPr lang="el-GR" sz="3200" dirty="0" smtClean="0">
                <a:solidFill>
                  <a:srgbClr val="002060"/>
                </a:solidFill>
              </a:rPr>
              <a:t>Δημοσίευση και ενημέρωση  </a:t>
            </a:r>
            <a:r>
              <a:rPr lang="el-GR" sz="3200" dirty="0" smtClean="0"/>
              <a:t>(άρθρο 9)</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Content Placeholder 2"/>
          <p:cNvSpPr>
            <a:spLocks noGrp="1"/>
          </p:cNvSpPr>
          <p:nvPr>
            <p:ph idx="1"/>
          </p:nvPr>
        </p:nvSpPr>
        <p:spPr/>
        <p:txBody>
          <a:bodyPr>
            <a:normAutofit/>
          </a:bodyPr>
          <a:lstStyle/>
          <a:p>
            <a:pPr marL="365760" indent="-256032" eaLnBrk="1" fontAlgn="auto" hangingPunct="1">
              <a:spcAft>
                <a:spcPts val="0"/>
              </a:spcAft>
              <a:buFont typeface="Arial" charset="0"/>
              <a:buNone/>
              <a:defRPr/>
            </a:pPr>
            <a:r>
              <a:rPr lang="el-GR" dirty="0" smtClean="0"/>
              <a:t>   Η Επιτροπή δημοσιεύει σε διαδικτυακό της τόπο</a:t>
            </a:r>
            <a:r>
              <a:rPr lang="en-US" dirty="0" smtClean="0"/>
              <a:t>: </a:t>
            </a:r>
            <a:endParaRPr lang="el-GR" dirty="0" smtClean="0"/>
          </a:p>
          <a:p>
            <a:pPr marL="514350" indent="-514350" eaLnBrk="1" fontAlgn="auto" hangingPunct="1">
              <a:spcAft>
                <a:spcPts val="0"/>
              </a:spcAft>
              <a:buFont typeface="+mj-lt"/>
              <a:buAutoNum type="alphaLcPeriod"/>
              <a:defRPr/>
            </a:pPr>
            <a:r>
              <a:rPr lang="el-GR" dirty="0" smtClean="0"/>
              <a:t>συνοπτικές πληροφορίες (</a:t>
            </a:r>
            <a:r>
              <a:rPr lang="en-US" dirty="0" smtClean="0"/>
              <a:t>SANI) </a:t>
            </a:r>
            <a:r>
              <a:rPr lang="el-GR" dirty="0" smtClean="0"/>
              <a:t>και </a:t>
            </a:r>
          </a:p>
          <a:p>
            <a:pPr marL="514350" indent="-514350" eaLnBrk="1" fontAlgn="auto" hangingPunct="1">
              <a:spcAft>
                <a:spcPts val="0"/>
              </a:spcAft>
              <a:buFont typeface="+mj-lt"/>
              <a:buAutoNum type="alphaLcPeriod"/>
              <a:defRPr/>
            </a:pPr>
            <a:r>
              <a:rPr lang="el-GR" dirty="0" smtClean="0"/>
              <a:t>τους συνδέσμους προς εθνικούς διαδικτυακούς τόπους για τις κρατικές ενισχύσεις.</a:t>
            </a:r>
          </a:p>
          <a:p>
            <a:pPr marL="365760" indent="-256032" eaLnBrk="1" fontAlgn="auto" hangingPunct="1">
              <a:spcAft>
                <a:spcPts val="0"/>
              </a:spcAft>
              <a:buFont typeface="Wingdings 3"/>
              <a:buChar char=""/>
              <a:defRPr/>
            </a:pPr>
            <a:endParaRPr lang="el-GR" dirty="0" smtClean="0"/>
          </a:p>
        </p:txBody>
      </p:sp>
      <p:sp>
        <p:nvSpPr>
          <p:cNvPr id="16386" name="Title 1"/>
          <p:cNvSpPr>
            <a:spLocks noGrp="1"/>
          </p:cNvSpPr>
          <p:nvPr>
            <p:ph type="title"/>
          </p:nvPr>
        </p:nvSpPr>
        <p:spPr/>
        <p:txBody>
          <a:bodyPr/>
          <a:lstStyle/>
          <a:p>
            <a:pPr eaLnBrk="1" fontAlgn="auto" hangingPunct="1">
              <a:spcAft>
                <a:spcPts val="0"/>
              </a:spcAft>
              <a:defRPr/>
            </a:pPr>
            <a:endParaRPr lang="el-GR" smtClean="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ontent Placeholder 2"/>
          <p:cNvSpPr>
            <a:spLocks noGrp="1"/>
          </p:cNvSpPr>
          <p:nvPr>
            <p:ph idx="1"/>
          </p:nvPr>
        </p:nvSpPr>
        <p:spPr/>
        <p:txBody>
          <a:bodyPr/>
          <a:lstStyle/>
          <a:p>
            <a:pPr eaLnBrk="1" hangingPunct="1"/>
            <a:r>
              <a:rPr lang="el-GR" smtClean="0"/>
              <a:t>Υποχρέωση υποβολής στην Επιτροπή ετήσιας έκθεσης σε ηλεκτρονική μορφή.</a:t>
            </a:r>
          </a:p>
          <a:p>
            <a:pPr eaLnBrk="1" hangingPunct="1"/>
            <a:r>
              <a:rPr lang="el-GR" smtClean="0"/>
              <a:t>Διατήρηση λεπτομερών στοιχείων για 10 χρόνια με δυνατότητα της Επιτροπής να αιτηθεί την επιθεώρηση τους για σκοπούς ελέγχου της εφαρμογής του κανονισμού.   </a:t>
            </a:r>
          </a:p>
        </p:txBody>
      </p:sp>
      <p:sp>
        <p:nvSpPr>
          <p:cNvPr id="17410" name="Title 1"/>
          <p:cNvSpPr>
            <a:spLocks noGrp="1"/>
          </p:cNvSpPr>
          <p:nvPr>
            <p:ph type="title"/>
          </p:nvPr>
        </p:nvSpPr>
        <p:spPr/>
        <p:txBody>
          <a:bodyPr/>
          <a:lstStyle/>
          <a:p>
            <a:pPr eaLnBrk="1" fontAlgn="auto" hangingPunct="1">
              <a:spcAft>
                <a:spcPts val="0"/>
              </a:spcAft>
              <a:defRPr/>
            </a:pPr>
            <a:endParaRPr lang="el-GR" smtClean="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602" name="Object 10"/>
          <p:cNvGraphicFramePr>
            <a:graphicFrameLocks noChangeAspect="1"/>
          </p:cNvGraphicFramePr>
          <p:nvPr/>
        </p:nvGraphicFramePr>
        <p:xfrm>
          <a:off x="900113" y="4221163"/>
          <a:ext cx="7486650" cy="1871662"/>
        </p:xfrm>
        <a:graphic>
          <a:graphicData uri="http://schemas.openxmlformats.org/presentationml/2006/ole">
            <p:oleObj spid="_x0000_s15362" r:id="rId3" imgW="10618266" imgH="3406075" progId="">
              <p:embed/>
            </p:oleObj>
          </a:graphicData>
        </a:graphic>
      </p:graphicFrame>
      <p:sp>
        <p:nvSpPr>
          <p:cNvPr id="20483" name="Content Placeholder 2"/>
          <p:cNvSpPr>
            <a:spLocks noGrp="1"/>
          </p:cNvSpPr>
          <p:nvPr>
            <p:ph idx="1"/>
          </p:nvPr>
        </p:nvSpPr>
        <p:spPr/>
        <p:txBody>
          <a:bodyPr anchor="ctr">
            <a:normAutofit/>
          </a:bodyPr>
          <a:lstStyle/>
          <a:p>
            <a:pPr marL="365760" indent="-256032" algn="ctr" eaLnBrk="1" fontAlgn="auto" hangingPunct="1">
              <a:spcAft>
                <a:spcPts val="0"/>
              </a:spcAft>
              <a:buFont typeface="Wingdings 3"/>
              <a:buNone/>
              <a:defRPr/>
            </a:pPr>
            <a:r>
              <a:rPr lang="el-GR" sz="3600" b="1" i="1" dirty="0" smtClean="0">
                <a:effectLst>
                  <a:outerShdw blurRad="38100" dist="38100" dir="2700000" algn="tl">
                    <a:srgbClr val="000000">
                      <a:alpha val="43137"/>
                    </a:srgbClr>
                  </a:outerShdw>
                </a:effectLst>
              </a:rPr>
              <a:t>Ευχαριστώ για την προσοχή σας </a:t>
            </a:r>
          </a:p>
        </p:txBody>
      </p:sp>
      <p:sp>
        <p:nvSpPr>
          <p:cNvPr id="25604"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BF021804-1497-4CB5-BC84-67F38EC76CCE}" type="slidenum">
              <a:rPr lang="el-GR" smtClean="0"/>
              <a:pPr/>
              <a:t>18</a:t>
            </a:fld>
            <a:endParaRPr lang="el-GR" smtClean="0"/>
          </a:p>
        </p:txBody>
      </p:sp>
      <p:sp>
        <p:nvSpPr>
          <p:cNvPr id="20482" name="Title 1"/>
          <p:cNvSpPr>
            <a:spLocks noGrp="1"/>
          </p:cNvSpPr>
          <p:nvPr>
            <p:ph type="title"/>
          </p:nvPr>
        </p:nvSpPr>
        <p:spPr/>
        <p:txBody>
          <a:bodyPr/>
          <a:lstStyle/>
          <a:p>
            <a:pPr eaLnBrk="1" fontAlgn="auto" hangingPunct="1">
              <a:spcAft>
                <a:spcPts val="0"/>
              </a:spcAft>
              <a:defRPr/>
            </a:pPr>
            <a:endParaRPr lang="en-US"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365760" indent="-256032" eaLnBrk="1" fontAlgn="auto" hangingPunct="1">
              <a:spcAft>
                <a:spcPts val="0"/>
              </a:spcAft>
              <a:buFont typeface="Wingdings 3"/>
              <a:buChar char=""/>
              <a:defRPr/>
            </a:pPr>
            <a:r>
              <a:rPr lang="el-GR" dirty="0" smtClean="0"/>
              <a:t>Εκδίδεται από την Ευρωπαϊκή Επιτροπή, </a:t>
            </a:r>
          </a:p>
          <a:p>
            <a:pPr marL="365760" indent="-256032" eaLnBrk="1" fontAlgn="auto" hangingPunct="1">
              <a:spcAft>
                <a:spcPts val="0"/>
              </a:spcAft>
              <a:buFont typeface="Wingdings 3"/>
              <a:buChar char=""/>
              <a:defRPr/>
            </a:pPr>
            <a:r>
              <a:rPr lang="el-GR" dirty="0" smtClean="0"/>
              <a:t>Καθορίζει συγκεκριμένες κατηγορίες κρατικών ενισχύσεων (άρθρο 107, παρ. 1 της Συνθήκης) ως συμβιβάσιμες με την εσωτερική αγορά της ΕΕ,</a:t>
            </a:r>
          </a:p>
          <a:p>
            <a:pPr marL="365760" indent="-256032" eaLnBrk="1" fontAlgn="auto" hangingPunct="1">
              <a:spcAft>
                <a:spcPts val="0"/>
              </a:spcAft>
              <a:buFont typeface="Wingdings 3"/>
              <a:buChar char=""/>
              <a:defRPr/>
            </a:pPr>
            <a:r>
              <a:rPr lang="el-GR" dirty="0" smtClean="0"/>
              <a:t>Απαλλάσσει τα κράτη μέλη από την υποχρέωση κοινοποίησης και έγκρισης τους από την </a:t>
            </a:r>
            <a:r>
              <a:rPr lang="el-GR" dirty="0" err="1" smtClean="0"/>
              <a:t>Ευρ</a:t>
            </a:r>
            <a:r>
              <a:rPr lang="el-GR" dirty="0" smtClean="0"/>
              <a:t>. Επιτροπή που προβλέπει το άρθρο 108 (3) της Συνθήκης.</a:t>
            </a:r>
          </a:p>
          <a:p>
            <a:pPr marL="365760" indent="-256032" eaLnBrk="1" fontAlgn="auto" hangingPunct="1">
              <a:spcAft>
                <a:spcPts val="0"/>
              </a:spcAft>
              <a:buFont typeface="Wingdings 3"/>
              <a:buChar char=""/>
              <a:defRPr/>
            </a:pPr>
            <a:r>
              <a:rPr lang="el-GR" dirty="0" smtClean="0"/>
              <a:t>Ως εκ τούτου εγκρίνονται από τα κράτη μέλη.  </a:t>
            </a:r>
            <a:endParaRPr lang="el-GR" dirty="0"/>
          </a:p>
        </p:txBody>
      </p:sp>
      <p:sp>
        <p:nvSpPr>
          <p:cNvPr id="3" name="Title 2"/>
          <p:cNvSpPr>
            <a:spLocks noGrp="1"/>
          </p:cNvSpPr>
          <p:nvPr>
            <p:ph type="title"/>
          </p:nvPr>
        </p:nvSpPr>
        <p:spPr/>
        <p:txBody>
          <a:bodyPr>
            <a:normAutofit fontScale="90000"/>
          </a:bodyPr>
          <a:lstStyle/>
          <a:p>
            <a:pPr eaLnBrk="1" fontAlgn="auto" hangingPunct="1">
              <a:spcAft>
                <a:spcPts val="0"/>
              </a:spcAft>
              <a:defRPr/>
            </a:pPr>
            <a:r>
              <a:rPr lang="el-GR" dirty="0" smtClean="0"/>
              <a:t/>
            </a:r>
            <a:br>
              <a:rPr lang="el-GR" dirty="0" smtClean="0"/>
            </a:br>
            <a:r>
              <a:rPr lang="el-GR" sz="3600" dirty="0" smtClean="0">
                <a:solidFill>
                  <a:srgbClr val="002060"/>
                </a:solidFill>
                <a:latin typeface="Arial Black" pitchFamily="34" charset="0"/>
              </a:rPr>
              <a:t>Απαλλακτικός Κανονισμός (έννοια)</a:t>
            </a:r>
            <a:r>
              <a:rPr lang="en-US" sz="3600" dirty="0" smtClean="0">
                <a:solidFill>
                  <a:srgbClr val="002060"/>
                </a:solidFill>
                <a:latin typeface="Arial Black" pitchFamily="34" charset="0"/>
              </a:rPr>
              <a:t>:</a:t>
            </a:r>
            <a:r>
              <a:rPr lang="en-US" dirty="0" smtClean="0">
                <a:solidFill>
                  <a:srgbClr val="002060"/>
                </a:solidFill>
                <a:latin typeface="Arial Black" pitchFamily="34" charset="0"/>
              </a:rPr>
              <a:t/>
            </a:r>
            <a:br>
              <a:rPr lang="en-US" dirty="0" smtClean="0">
                <a:solidFill>
                  <a:srgbClr val="002060"/>
                </a:solidFill>
                <a:latin typeface="Arial Black" pitchFamily="34" charset="0"/>
              </a:rPr>
            </a:br>
            <a:endParaRPr lang="el-GR" dirty="0">
              <a:solidFill>
                <a:srgbClr val="002060"/>
              </a:solidFill>
              <a:latin typeface="Arial Black"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2"/>
          <p:cNvSpPr>
            <a:spLocks noGrp="1"/>
          </p:cNvSpPr>
          <p:nvPr>
            <p:ph idx="1"/>
          </p:nvPr>
        </p:nvSpPr>
        <p:spPr>
          <a:xfrm>
            <a:off x="500063" y="3071813"/>
            <a:ext cx="8229600" cy="3525837"/>
          </a:xfrm>
        </p:spPr>
        <p:txBody>
          <a:bodyPr/>
          <a:lstStyle/>
          <a:p>
            <a:pPr eaLnBrk="1" hangingPunct="1"/>
            <a:r>
              <a:rPr lang="el-GR" sz="2400" smtClean="0"/>
              <a:t>Περίοδος ισχύος</a:t>
            </a:r>
            <a:r>
              <a:rPr lang="en-US" sz="2400" smtClean="0"/>
              <a:t>:</a:t>
            </a:r>
            <a:r>
              <a:rPr lang="el-GR" sz="2400" smtClean="0"/>
              <a:t> 1/7/2014 – 31/12/2020</a:t>
            </a:r>
            <a:endParaRPr lang="en-US" sz="2400" smtClean="0"/>
          </a:p>
          <a:p>
            <a:pPr eaLnBrk="1" hangingPunct="1"/>
            <a:r>
              <a:rPr lang="en-US" sz="2400" smtClean="0"/>
              <a:t> </a:t>
            </a:r>
            <a:r>
              <a:rPr lang="el-GR" sz="2400" smtClean="0"/>
              <a:t>Καταργεί τον Κανονισμό (ΕΕ) 1857/2006</a:t>
            </a:r>
            <a:r>
              <a:rPr lang="en-US" sz="2400" smtClean="0"/>
              <a:t>: </a:t>
            </a:r>
          </a:p>
          <a:p>
            <a:pPr eaLnBrk="1" hangingPunct="1">
              <a:buClr>
                <a:schemeClr val="tx2"/>
              </a:buClr>
              <a:buSzPct val="80000"/>
              <a:buFont typeface="Wingdings" pitchFamily="2" charset="2"/>
              <a:buChar char="Ø"/>
            </a:pPr>
            <a:r>
              <a:rPr lang="el-GR" sz="2400" smtClean="0"/>
              <a:t>διευρύνει σημαντικά το πεδίο εφαρμογής των απαλλαγών κατά κατηγορία </a:t>
            </a:r>
          </a:p>
        </p:txBody>
      </p:sp>
      <p:sp>
        <p:nvSpPr>
          <p:cNvPr id="3074" name="Title 1"/>
          <p:cNvSpPr>
            <a:spLocks noGrp="1"/>
          </p:cNvSpPr>
          <p:nvPr>
            <p:ph type="title"/>
          </p:nvPr>
        </p:nvSpPr>
        <p:spPr>
          <a:xfrm>
            <a:off x="500063" y="500063"/>
            <a:ext cx="8229600" cy="1143000"/>
          </a:xfrm>
        </p:spPr>
        <p:txBody>
          <a:bodyPr>
            <a:normAutofit fontScale="90000"/>
          </a:bodyPr>
          <a:lstStyle/>
          <a:p>
            <a:pPr eaLnBrk="1" fontAlgn="auto" hangingPunct="1">
              <a:spcAft>
                <a:spcPts val="0"/>
              </a:spcAft>
              <a:buFont typeface="Wingdings" pitchFamily="2" charset="2"/>
              <a:buChar char="v"/>
              <a:defRPr/>
            </a:pPr>
            <a:r>
              <a:rPr lang="en-US" sz="2000" i="1" dirty="0" smtClean="0">
                <a:latin typeface="Book Antiqua" pitchFamily="18" charset="0"/>
                <a:cs typeface="Angsana New" pitchFamily="18" charset="-34"/>
              </a:rPr>
              <a:t/>
            </a:r>
            <a:br>
              <a:rPr lang="en-US" sz="2000" i="1" dirty="0" smtClean="0">
                <a:latin typeface="Book Antiqua" pitchFamily="18" charset="0"/>
                <a:cs typeface="Angsana New" pitchFamily="18" charset="-34"/>
              </a:rPr>
            </a:br>
            <a:r>
              <a:rPr lang="el-GR" sz="2000" i="1" dirty="0" smtClean="0">
                <a:latin typeface="Book Antiqua" pitchFamily="18" charset="0"/>
                <a:cs typeface="Angsana New" pitchFamily="18" charset="-34"/>
              </a:rPr>
              <a:t/>
            </a:r>
            <a:br>
              <a:rPr lang="el-GR" sz="2000" i="1" dirty="0" smtClean="0">
                <a:latin typeface="Book Antiqua" pitchFamily="18" charset="0"/>
                <a:cs typeface="Angsana New" pitchFamily="18" charset="-34"/>
              </a:rPr>
            </a:br>
            <a:r>
              <a:rPr lang="en-US" sz="2000" i="1" dirty="0" smtClean="0">
                <a:latin typeface="Book Antiqua" pitchFamily="18" charset="0"/>
                <a:cs typeface="Angsana New" pitchFamily="18" charset="-34"/>
              </a:rPr>
              <a:t/>
            </a:r>
            <a:br>
              <a:rPr lang="en-US" sz="2000" i="1" dirty="0" smtClean="0">
                <a:latin typeface="Book Antiqua" pitchFamily="18" charset="0"/>
                <a:cs typeface="Angsana New" pitchFamily="18" charset="-34"/>
              </a:rPr>
            </a:br>
            <a:r>
              <a:rPr lang="en-US" sz="2000" i="1" dirty="0" smtClean="0">
                <a:latin typeface="Book Antiqua" pitchFamily="18" charset="0"/>
                <a:cs typeface="Angsana New" pitchFamily="18" charset="-34"/>
              </a:rPr>
              <a:t/>
            </a:r>
            <a:br>
              <a:rPr lang="en-US" sz="2000" i="1" dirty="0" smtClean="0">
                <a:latin typeface="Book Antiqua" pitchFamily="18" charset="0"/>
                <a:cs typeface="Angsana New" pitchFamily="18" charset="-34"/>
              </a:rPr>
            </a:br>
            <a:r>
              <a:rPr lang="el-GR" sz="3200" i="1" u="sng" dirty="0" smtClean="0">
                <a:solidFill>
                  <a:srgbClr val="002060"/>
                </a:solidFill>
                <a:latin typeface="+mn-lt"/>
                <a:cs typeface="Angsana New" pitchFamily="18" charset="-34"/>
              </a:rPr>
              <a:t>Βασικά στοιχεία</a:t>
            </a:r>
            <a:r>
              <a:rPr lang="en-US" sz="3200" i="1" u="sng" dirty="0" smtClean="0">
                <a:solidFill>
                  <a:srgbClr val="002060"/>
                </a:solidFill>
                <a:latin typeface="+mn-lt"/>
              </a:rPr>
              <a:t>: </a:t>
            </a:r>
            <a:r>
              <a:rPr lang="el-GR" sz="3200" i="1" u="sng" dirty="0" smtClean="0">
                <a:solidFill>
                  <a:srgbClr val="002060"/>
                </a:solidFill>
                <a:latin typeface="+mn-lt"/>
              </a:rPr>
              <a:t> </a:t>
            </a:r>
            <a:r>
              <a:rPr lang="en-US" sz="1200" dirty="0" smtClean="0"/>
              <a:t/>
            </a:r>
            <a:br>
              <a:rPr lang="en-US" sz="1200" dirty="0" smtClean="0"/>
            </a:br>
            <a:r>
              <a:rPr lang="en-US" sz="1600" dirty="0" smtClean="0"/>
              <a:t/>
            </a:r>
            <a:br>
              <a:rPr lang="en-US" sz="1600" dirty="0" smtClean="0"/>
            </a:br>
            <a:r>
              <a:rPr lang="el-GR" sz="1600" u="sng" dirty="0" smtClean="0"/>
              <a:t>ΤΙΤΛΟΣ</a:t>
            </a:r>
            <a:r>
              <a:rPr lang="en-US" sz="1600" u="sng" dirty="0" smtClean="0"/>
              <a:t>: </a:t>
            </a:r>
            <a:r>
              <a:rPr lang="en-US" sz="1600" dirty="0" smtClean="0"/>
              <a:t>“</a:t>
            </a:r>
            <a:r>
              <a:rPr lang="el-GR" sz="1600" i="1" dirty="0" smtClean="0">
                <a:solidFill>
                  <a:schemeClr val="tx1">
                    <a:lumMod val="75000"/>
                    <a:lumOff val="25000"/>
                  </a:schemeClr>
                </a:solidFill>
              </a:rPr>
              <a:t>ΚΑΝΟΝΙΣΜΟΣ (ΕΕ) αριθ. 702/2014 ΤΗΣ ΕΠΙΤΡΟΠΗΣ </a:t>
            </a:r>
            <a:r>
              <a:rPr lang="el-GR" sz="1600" dirty="0" smtClean="0"/>
              <a:t>της 25ης Ιουνίου 2014 για την κήρυξη ορισμένων κατηγοριών ενισχύσεων στους τομείς της γεωργίας και δασοκομίας και σε αγροτικές περιοχές συμβιβάσιμων με την εσωτερική αγορά κατ' εφαρμογή των άρθρων 107 και 108 της Συνθήκης για τη λειτουργία της Ευρωπαϊκής Ένωσης</a:t>
            </a:r>
            <a:r>
              <a:rPr lang="en-US" sz="1600" dirty="0" smtClean="0"/>
              <a:t>”</a:t>
            </a:r>
            <a:r>
              <a:rPr lang="en-US" sz="1200" dirty="0" smtClean="0"/>
              <a:t/>
            </a:r>
            <a:br>
              <a:rPr lang="en-US" sz="1200" dirty="0" smtClean="0"/>
            </a:br>
            <a:r>
              <a:rPr lang="en-US" sz="1200" dirty="0" smtClean="0"/>
              <a:t/>
            </a:r>
            <a:br>
              <a:rPr lang="en-US" sz="1200" dirty="0" smtClean="0"/>
            </a:br>
            <a:r>
              <a:rPr lang="el-GR" sz="1400" dirty="0" smtClean="0"/>
              <a:t> Επίσημη Εφημερίδα της Ευρωπαϊκής Ένωσης </a:t>
            </a:r>
            <a:r>
              <a:rPr lang="en-US" sz="1400" dirty="0" smtClean="0"/>
              <a:t>( </a:t>
            </a:r>
            <a:r>
              <a:rPr lang="el-GR" sz="1400" dirty="0" smtClean="0"/>
              <a:t>τεύχος </a:t>
            </a:r>
            <a:r>
              <a:rPr lang="en-US" sz="1400" dirty="0" smtClean="0"/>
              <a:t>L 193</a:t>
            </a:r>
            <a:r>
              <a:rPr lang="el-GR" sz="1400" dirty="0" smtClean="0"/>
              <a:t> της 1.7.2014, σελ. 1) </a:t>
            </a:r>
            <a:br>
              <a:rPr lang="el-GR" sz="1400" dirty="0" smtClean="0"/>
            </a:br>
            <a:endParaRPr lang="el-GR" sz="1400" dirty="0" smtClea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Content Placeholder 2"/>
          <p:cNvSpPr>
            <a:spLocks noGrp="1"/>
          </p:cNvSpPr>
          <p:nvPr>
            <p:ph idx="1"/>
          </p:nvPr>
        </p:nvSpPr>
        <p:spPr>
          <a:xfrm>
            <a:off x="457200" y="714375"/>
            <a:ext cx="8229600" cy="5411788"/>
          </a:xfrm>
        </p:spPr>
        <p:txBody>
          <a:bodyPr>
            <a:normAutofit lnSpcReduction="10000"/>
          </a:bodyPr>
          <a:lstStyle/>
          <a:p>
            <a:pPr marL="365760" indent="-256032" eaLnBrk="1" fontAlgn="auto" hangingPunct="1">
              <a:spcAft>
                <a:spcPts val="0"/>
              </a:spcAft>
              <a:buFont typeface="Wingdings" pitchFamily="2" charset="2"/>
              <a:buChar char="v"/>
              <a:defRPr/>
            </a:pPr>
            <a:r>
              <a:rPr lang="el-GR" i="1" u="sng" dirty="0" smtClean="0"/>
              <a:t>Εσωτερική διαδικασία</a:t>
            </a:r>
            <a:r>
              <a:rPr lang="en-US" dirty="0" smtClean="0"/>
              <a:t>: </a:t>
            </a:r>
            <a:r>
              <a:rPr lang="el-GR" dirty="0" smtClean="0"/>
              <a:t/>
            </a:r>
            <a:br>
              <a:rPr lang="el-GR" dirty="0" smtClean="0"/>
            </a:br>
            <a:endParaRPr lang="el-GR" dirty="0" smtClean="0"/>
          </a:p>
          <a:p>
            <a:pPr marL="365760" indent="-256032" eaLnBrk="1" fontAlgn="auto" hangingPunct="1">
              <a:spcAft>
                <a:spcPts val="0"/>
              </a:spcAft>
              <a:buFont typeface="Wingdings 3"/>
              <a:buChar char=""/>
              <a:defRPr/>
            </a:pPr>
            <a:r>
              <a:rPr lang="el-GR" sz="2800" dirty="0" smtClean="0"/>
              <a:t>Άρθρο 9</a:t>
            </a:r>
            <a:r>
              <a:rPr lang="el-GR" sz="2800" baseline="30000" dirty="0" smtClean="0"/>
              <a:t>   </a:t>
            </a:r>
            <a:r>
              <a:rPr lang="el-GR" sz="2800" dirty="0" smtClean="0"/>
              <a:t> Α (α) των περί Ελέγχου των Κρατικών Ενισχύσεων Νόμων του 2001 έως 2009</a:t>
            </a:r>
            <a:r>
              <a:rPr lang="en-US" sz="2800" dirty="0" smtClean="0"/>
              <a:t>: </a:t>
            </a:r>
            <a:endParaRPr lang="el-GR" sz="2800" dirty="0" smtClean="0"/>
          </a:p>
          <a:p>
            <a:pPr marL="1168400" indent="-450850" eaLnBrk="1" fontAlgn="auto" hangingPunct="1">
              <a:spcAft>
                <a:spcPts val="0"/>
              </a:spcAft>
              <a:buFont typeface="+mj-lt"/>
              <a:buAutoNum type="arabicPeriod"/>
              <a:defRPr/>
            </a:pPr>
            <a:r>
              <a:rPr lang="el-GR" sz="2800" dirty="0" smtClean="0">
                <a:solidFill>
                  <a:srgbClr val="7030A0"/>
                </a:solidFill>
              </a:rPr>
              <a:t>Κοινοποίηση </a:t>
            </a:r>
            <a:r>
              <a:rPr lang="el-GR" sz="2800" dirty="0" smtClean="0"/>
              <a:t>μέτρου (καθεστώς/</a:t>
            </a:r>
            <a:r>
              <a:rPr lang="en-US" sz="2800" dirty="0" smtClean="0"/>
              <a:t>ad hoc </a:t>
            </a:r>
            <a:r>
              <a:rPr lang="el-GR" sz="2800" dirty="0" smtClean="0"/>
              <a:t>ενίσχυση) από την Αρμόδια Αρχή. </a:t>
            </a:r>
          </a:p>
          <a:p>
            <a:pPr marL="1168400" indent="-450850" eaLnBrk="1" fontAlgn="auto" hangingPunct="1">
              <a:spcAft>
                <a:spcPts val="0"/>
              </a:spcAft>
              <a:buFont typeface="+mj-lt"/>
              <a:buAutoNum type="arabicPeriod"/>
              <a:defRPr/>
            </a:pPr>
            <a:r>
              <a:rPr lang="el-GR" sz="2800" dirty="0" smtClean="0">
                <a:solidFill>
                  <a:srgbClr val="7030A0"/>
                </a:solidFill>
              </a:rPr>
              <a:t>Έγκριση</a:t>
            </a:r>
            <a:r>
              <a:rPr lang="el-GR" sz="2800" dirty="0" smtClean="0"/>
              <a:t> με Απόφαση του Εφόρου η οποία δημοσιεύεται στην Επίσημη Εφημερίδα της Δημοκρατία, με ισχύ από τη δημοσίευση. </a:t>
            </a:r>
          </a:p>
          <a:p>
            <a:pPr marL="1168400" indent="-450850" eaLnBrk="1" fontAlgn="auto" hangingPunct="1">
              <a:spcAft>
                <a:spcPts val="0"/>
              </a:spcAft>
              <a:buFont typeface="+mj-lt"/>
              <a:buAutoNum type="arabicPeriod"/>
              <a:defRPr/>
            </a:pPr>
            <a:r>
              <a:rPr lang="el-GR" sz="2800" dirty="0" smtClean="0">
                <a:solidFill>
                  <a:srgbClr val="7030A0"/>
                </a:solidFill>
              </a:rPr>
              <a:t>Τίθεται σε ισχύ </a:t>
            </a:r>
            <a:r>
              <a:rPr lang="el-GR" sz="2800" dirty="0" smtClean="0"/>
              <a:t>με βάση τους όρους της έγκρισης.</a:t>
            </a:r>
          </a:p>
        </p:txBody>
      </p:sp>
      <p:sp>
        <p:nvSpPr>
          <p:cNvPr id="2" name="Title 1"/>
          <p:cNvSpPr>
            <a:spLocks noGrp="1"/>
          </p:cNvSpPr>
          <p:nvPr>
            <p:ph type="title"/>
          </p:nvPr>
        </p:nvSpPr>
        <p:spPr/>
        <p:txBody>
          <a:bodyPr>
            <a:normAutofit fontScale="90000"/>
          </a:bodyPr>
          <a:lstStyle/>
          <a:p>
            <a:pPr eaLnBrk="1" fontAlgn="auto" hangingPunct="1">
              <a:spcAft>
                <a:spcPts val="0"/>
              </a:spcAft>
              <a:defRPr/>
            </a:pPr>
            <a:r>
              <a:rPr lang="el-GR" dirty="0" smtClean="0"/>
              <a:t/>
            </a:r>
            <a:br>
              <a:rPr lang="el-GR" dirty="0" smtClean="0"/>
            </a:br>
            <a:endParaRPr lang="el-GR" sz="3100" dirty="0" smtClean="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rtlCol="0">
            <a:normAutofit fontScale="85000" lnSpcReduction="10000"/>
          </a:bodyPr>
          <a:lstStyle/>
          <a:p>
            <a:pPr marL="984250" indent="-984250" eaLnBrk="1" fontAlgn="auto" hangingPunct="1">
              <a:spcAft>
                <a:spcPts val="0"/>
              </a:spcAft>
              <a:buFont typeface="Arial" pitchFamily="34" charset="0"/>
              <a:buChar char="•"/>
              <a:defRPr/>
            </a:pPr>
            <a:r>
              <a:rPr lang="el-GR" dirty="0" smtClean="0">
                <a:solidFill>
                  <a:srgbClr val="336600"/>
                </a:solidFill>
              </a:rPr>
              <a:t>ΜΜΕ</a:t>
            </a:r>
            <a:r>
              <a:rPr lang="en-US" dirty="0" smtClean="0"/>
              <a:t>: - </a:t>
            </a:r>
            <a:r>
              <a:rPr lang="el-GR" dirty="0" smtClean="0"/>
              <a:t>που δραστηριοποιούνται στην πρωτογενή παραγωγή, μεταποίηση και εμπορία γεωργικών προϊόντων</a:t>
            </a:r>
            <a:r>
              <a:rPr lang="en-US" dirty="0" smtClean="0"/>
              <a:t>.</a:t>
            </a:r>
            <a:r>
              <a:rPr lang="el-GR" dirty="0" smtClean="0"/>
              <a:t> </a:t>
            </a:r>
            <a:endParaRPr lang="en-US" dirty="0" smtClean="0"/>
          </a:p>
          <a:p>
            <a:pPr marL="984250" indent="-984250" eaLnBrk="1" fontAlgn="auto" hangingPunct="1">
              <a:spcAft>
                <a:spcPts val="0"/>
              </a:spcAft>
              <a:buFont typeface="Arial" charset="0"/>
              <a:buNone/>
              <a:defRPr/>
            </a:pPr>
            <a:r>
              <a:rPr lang="en-US" dirty="0" smtClean="0"/>
              <a:t>                        -</a:t>
            </a:r>
            <a:r>
              <a:rPr lang="el-GR" dirty="0" smtClean="0"/>
              <a:t> δραστηριότητες που δεν εμπίπτουν στο άρθρο 42 της Συνθήκης εφόσον χορηγούνται σύμφωνα με τον Κανονισμό του Ευρωπαϊκού Γεωργικού Ταμείου Αγροτικής Ανάπτυξης (Καν. (ΕΕ) αρ. 1305/2013</a:t>
            </a:r>
          </a:p>
          <a:p>
            <a:pPr marL="365760" indent="-256032" eaLnBrk="1" fontAlgn="auto" hangingPunct="1">
              <a:spcAft>
                <a:spcPts val="0"/>
              </a:spcAft>
              <a:buFont typeface="Arial" pitchFamily="34" charset="0"/>
              <a:buChar char="•"/>
              <a:defRPr/>
            </a:pPr>
            <a:r>
              <a:rPr lang="el-GR" dirty="0" smtClean="0">
                <a:solidFill>
                  <a:srgbClr val="336600"/>
                </a:solidFill>
              </a:rPr>
              <a:t>Επενδύσεις</a:t>
            </a:r>
            <a:r>
              <a:rPr lang="el-GR" dirty="0" smtClean="0"/>
              <a:t>  στη διατήρηση της πολιτιστικής και φυσικής κληρονομιάς</a:t>
            </a:r>
          </a:p>
          <a:p>
            <a:pPr marL="365760" indent="-256032" eaLnBrk="1" fontAlgn="auto" hangingPunct="1">
              <a:spcAft>
                <a:spcPts val="0"/>
              </a:spcAft>
              <a:buFont typeface="Arial" pitchFamily="34" charset="0"/>
              <a:buChar char="•"/>
              <a:defRPr/>
            </a:pPr>
            <a:r>
              <a:rPr lang="el-GR" dirty="0" smtClean="0">
                <a:solidFill>
                  <a:srgbClr val="336600"/>
                </a:solidFill>
              </a:rPr>
              <a:t>Αποκατάσταση ζημιών </a:t>
            </a:r>
            <a:r>
              <a:rPr lang="el-GR" dirty="0" smtClean="0"/>
              <a:t>από θεομηνίες </a:t>
            </a:r>
          </a:p>
          <a:p>
            <a:pPr marL="365760" indent="-256032" eaLnBrk="1" fontAlgn="auto" hangingPunct="1">
              <a:spcAft>
                <a:spcPts val="0"/>
              </a:spcAft>
              <a:buFont typeface="Arial" pitchFamily="34" charset="0"/>
              <a:buChar char="•"/>
              <a:defRPr/>
            </a:pPr>
            <a:r>
              <a:rPr lang="el-GR" dirty="0" smtClean="0">
                <a:solidFill>
                  <a:srgbClr val="336600"/>
                </a:solidFill>
              </a:rPr>
              <a:t>Έρευνα και ανάπτυξη </a:t>
            </a:r>
            <a:r>
              <a:rPr lang="el-GR" dirty="0" smtClean="0"/>
              <a:t>στη γεωργία και δασοκομία</a:t>
            </a:r>
          </a:p>
          <a:p>
            <a:pPr marL="365760" indent="-256032" eaLnBrk="1" fontAlgn="auto" hangingPunct="1">
              <a:spcAft>
                <a:spcPts val="0"/>
              </a:spcAft>
              <a:buFont typeface="Arial" pitchFamily="34" charset="0"/>
              <a:buChar char="•"/>
              <a:defRPr/>
            </a:pPr>
            <a:r>
              <a:rPr lang="el-GR" dirty="0" smtClean="0"/>
              <a:t>Ενισχύσεις υπέρ της </a:t>
            </a:r>
            <a:r>
              <a:rPr lang="el-GR" dirty="0" smtClean="0">
                <a:solidFill>
                  <a:srgbClr val="336600"/>
                </a:solidFill>
              </a:rPr>
              <a:t>δασοκομίας</a:t>
            </a:r>
            <a:r>
              <a:rPr lang="el-GR" dirty="0" smtClean="0"/>
              <a:t>.</a:t>
            </a:r>
          </a:p>
        </p:txBody>
      </p:sp>
      <p:sp>
        <p:nvSpPr>
          <p:cNvPr id="5122" name="Title 1"/>
          <p:cNvSpPr>
            <a:spLocks noGrp="1"/>
          </p:cNvSpPr>
          <p:nvPr>
            <p:ph type="title"/>
          </p:nvPr>
        </p:nvSpPr>
        <p:spPr/>
        <p:txBody>
          <a:bodyPr/>
          <a:lstStyle/>
          <a:p>
            <a:pPr eaLnBrk="1" fontAlgn="auto" hangingPunct="1">
              <a:spcAft>
                <a:spcPts val="0"/>
              </a:spcAft>
              <a:buFont typeface="Wingdings" pitchFamily="2" charset="2"/>
              <a:buChar char="v"/>
              <a:defRPr/>
            </a:pPr>
            <a:r>
              <a:rPr lang="el-GR" sz="3200" u="sng" dirty="0" smtClean="0">
                <a:solidFill>
                  <a:srgbClr val="002060"/>
                </a:solidFill>
              </a:rPr>
              <a:t>Πεδίο εφαρμογή</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Content Placeholder 2"/>
          <p:cNvSpPr>
            <a:spLocks noGrp="1"/>
          </p:cNvSpPr>
          <p:nvPr>
            <p:ph idx="1"/>
          </p:nvPr>
        </p:nvSpPr>
        <p:spPr>
          <a:xfrm>
            <a:off x="457200" y="1357313"/>
            <a:ext cx="8229600" cy="4768850"/>
          </a:xfrm>
        </p:spPr>
        <p:txBody>
          <a:bodyPr>
            <a:normAutofit fontScale="85000" lnSpcReduction="10000"/>
          </a:bodyPr>
          <a:lstStyle/>
          <a:p>
            <a:pPr marL="365760" indent="-256032" eaLnBrk="1" fontAlgn="auto" hangingPunct="1">
              <a:spcAft>
                <a:spcPts val="0"/>
              </a:spcAft>
              <a:buFont typeface="Wingdings 3"/>
              <a:buChar char=""/>
              <a:defRPr/>
            </a:pPr>
            <a:r>
              <a:rPr lang="el-GR" sz="2800" dirty="0" smtClean="0"/>
              <a:t>Ενισχύσεις σε δραστηριότητες που συνδέονται με </a:t>
            </a:r>
            <a:r>
              <a:rPr lang="el-GR" sz="2800" b="1" dirty="0" smtClean="0">
                <a:solidFill>
                  <a:schemeClr val="accent3">
                    <a:lumMod val="50000"/>
                  </a:schemeClr>
                </a:solidFill>
              </a:rPr>
              <a:t>εξαγωγές</a:t>
            </a:r>
            <a:r>
              <a:rPr lang="en-US" sz="2800" dirty="0" smtClean="0"/>
              <a:t> (</a:t>
            </a:r>
            <a:r>
              <a:rPr lang="el-GR" sz="2400" dirty="0" smtClean="0"/>
              <a:t>εξαγόμενες ποσότητες, δημιουργία και λειτουργία δικτύου διανομής ή δαπάνες που συνδέονται με την εξαγωγική δραστηριότητα</a:t>
            </a:r>
            <a:r>
              <a:rPr lang="el-GR" sz="2800" dirty="0" smtClean="0"/>
              <a:t>)</a:t>
            </a:r>
          </a:p>
          <a:p>
            <a:pPr marL="365760" indent="-256032" eaLnBrk="1" fontAlgn="auto" hangingPunct="1">
              <a:spcAft>
                <a:spcPts val="0"/>
              </a:spcAft>
              <a:buFont typeface="Wingdings 3"/>
              <a:buChar char=""/>
              <a:defRPr/>
            </a:pPr>
            <a:r>
              <a:rPr lang="el-GR" sz="2800" b="1" dirty="0" smtClean="0">
                <a:solidFill>
                  <a:schemeClr val="accent3">
                    <a:lumMod val="50000"/>
                  </a:schemeClr>
                </a:solidFill>
              </a:rPr>
              <a:t>Χρήση εγχωρίων προϊόντων αντί εισαγομένων</a:t>
            </a:r>
          </a:p>
          <a:p>
            <a:pPr marL="365760" indent="-256032" eaLnBrk="1" fontAlgn="auto" hangingPunct="1">
              <a:spcAft>
                <a:spcPts val="0"/>
              </a:spcAft>
              <a:buFont typeface="Wingdings 3"/>
              <a:buChar char=""/>
              <a:defRPr/>
            </a:pPr>
            <a:r>
              <a:rPr lang="el-GR" sz="2800" b="1" dirty="0" smtClean="0">
                <a:solidFill>
                  <a:schemeClr val="accent3">
                    <a:lumMod val="50000"/>
                  </a:schemeClr>
                </a:solidFill>
              </a:rPr>
              <a:t>Διαταγή ανάκτησης της Επιτροπής</a:t>
            </a:r>
          </a:p>
          <a:p>
            <a:pPr marL="365760" indent="-256032" eaLnBrk="1" fontAlgn="auto" hangingPunct="1">
              <a:spcAft>
                <a:spcPts val="0"/>
              </a:spcAft>
              <a:buFont typeface="Wingdings 3"/>
              <a:buChar char=""/>
              <a:defRPr/>
            </a:pPr>
            <a:r>
              <a:rPr lang="el-GR" sz="2800" b="1" dirty="0" smtClean="0">
                <a:solidFill>
                  <a:schemeClr val="accent3">
                    <a:lumMod val="50000"/>
                  </a:schemeClr>
                </a:solidFill>
              </a:rPr>
              <a:t>Προβληματικές επιχειρήσεις </a:t>
            </a:r>
            <a:r>
              <a:rPr lang="el-GR" sz="2800" dirty="0" smtClean="0"/>
              <a:t>(</a:t>
            </a:r>
            <a:r>
              <a:rPr lang="el-GR" sz="2400" b="1" dirty="0" smtClean="0">
                <a:solidFill>
                  <a:srgbClr val="336600"/>
                </a:solidFill>
              </a:rPr>
              <a:t>εξαιρέσεις</a:t>
            </a:r>
            <a:r>
              <a:rPr lang="el-GR" sz="2400" dirty="0" smtClean="0"/>
              <a:t> όπως, θεομηνίες, αντιστάθμιση ζημιών από δυσμενές κλιματικό φαινόμενο, εξάλειψη επιβλαβών οργανισμών και αποκατάσταση ζημιών από επιβλαβείς για τα φυτά οργανισμούς και ασθένειες ζώων</a:t>
            </a:r>
            <a:r>
              <a:rPr lang="el-GR" sz="2800" dirty="0" smtClean="0"/>
              <a:t>)</a:t>
            </a:r>
          </a:p>
          <a:p>
            <a:pPr marL="365760" indent="-256032" eaLnBrk="1" fontAlgn="auto" hangingPunct="1">
              <a:spcAft>
                <a:spcPts val="0"/>
              </a:spcAft>
              <a:buFont typeface="Wingdings 3"/>
              <a:buChar char=""/>
              <a:defRPr/>
            </a:pPr>
            <a:r>
              <a:rPr lang="el-GR" sz="2800" b="1" dirty="0" smtClean="0">
                <a:solidFill>
                  <a:schemeClr val="accent3">
                    <a:lumMod val="50000"/>
                  </a:schemeClr>
                </a:solidFill>
              </a:rPr>
              <a:t>Παραβίαση του δικαίου της Ευρωπαϊκής Ένωσης</a:t>
            </a:r>
          </a:p>
        </p:txBody>
      </p:sp>
      <p:sp>
        <p:nvSpPr>
          <p:cNvPr id="6146" name="Title 1"/>
          <p:cNvSpPr>
            <a:spLocks noGrp="1"/>
          </p:cNvSpPr>
          <p:nvPr>
            <p:ph type="title"/>
          </p:nvPr>
        </p:nvSpPr>
        <p:spPr/>
        <p:txBody>
          <a:bodyPr>
            <a:normAutofit fontScale="90000"/>
          </a:bodyPr>
          <a:lstStyle/>
          <a:p>
            <a:pPr eaLnBrk="1" fontAlgn="auto" hangingPunct="1">
              <a:spcAft>
                <a:spcPts val="0"/>
              </a:spcAft>
              <a:buFont typeface="Wingdings" pitchFamily="2" charset="2"/>
              <a:buChar char="v"/>
              <a:defRPr/>
            </a:pPr>
            <a:r>
              <a:rPr lang="el-GR" sz="3600" i="1" dirty="0" smtClean="0">
                <a:solidFill>
                  <a:srgbClr val="002060"/>
                </a:solidFill>
              </a:rPr>
              <a:t>Εξαιρέσεις από το πεδίο εφαρμογής</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Content Placeholder 2"/>
          <p:cNvSpPr>
            <a:spLocks noGrp="1"/>
          </p:cNvSpPr>
          <p:nvPr>
            <p:ph idx="1"/>
          </p:nvPr>
        </p:nvSpPr>
        <p:spPr/>
        <p:txBody>
          <a:bodyPr>
            <a:normAutofit fontScale="92500" lnSpcReduction="20000"/>
          </a:bodyPr>
          <a:lstStyle/>
          <a:p>
            <a:pPr marL="365760" indent="-256032" eaLnBrk="1" fontAlgn="auto" hangingPunct="1">
              <a:spcAft>
                <a:spcPts val="0"/>
              </a:spcAft>
              <a:buFont typeface="Wingdings 3"/>
              <a:buChar char=""/>
              <a:defRPr/>
            </a:pPr>
            <a:r>
              <a:rPr lang="el-GR" sz="2800" dirty="0" smtClean="0"/>
              <a:t>Πρωτογενής γεωργική παραγωγή</a:t>
            </a:r>
            <a:r>
              <a:rPr lang="en-US" sz="2800" dirty="0" smtClean="0"/>
              <a:t>:</a:t>
            </a:r>
            <a:r>
              <a:rPr lang="el-GR" sz="2800" dirty="0" smtClean="0"/>
              <a:t> </a:t>
            </a:r>
            <a:r>
              <a:rPr lang="el-GR" sz="1600" dirty="0" smtClean="0"/>
              <a:t>«η παραγωγή προϊόντων του εδάφους και της κτηνοτροφίας που απαριθμούνται στο παράρτημα I της Συνθήκης, χωρίς να εκτελούνται περαιτέρω εργασίες που</a:t>
            </a:r>
            <a:r>
              <a:rPr lang="en-US" sz="1600" dirty="0" smtClean="0"/>
              <a:t> </a:t>
            </a:r>
            <a:r>
              <a:rPr lang="el-GR" sz="1600" dirty="0" smtClean="0"/>
              <a:t>μεταβάλλουν τη φύση αυτών των προϊόντων</a:t>
            </a:r>
            <a:r>
              <a:rPr lang="en-US" sz="1600" dirty="0" smtClean="0"/>
              <a:t> </a:t>
            </a:r>
            <a:r>
              <a:rPr lang="el-GR" sz="1600" dirty="0" smtClean="0"/>
              <a:t>·»</a:t>
            </a:r>
          </a:p>
          <a:p>
            <a:pPr marL="365760" indent="-256032" eaLnBrk="1" fontAlgn="auto" hangingPunct="1">
              <a:spcAft>
                <a:spcPts val="0"/>
              </a:spcAft>
              <a:buFont typeface="Wingdings 3"/>
              <a:buChar char=""/>
              <a:defRPr/>
            </a:pPr>
            <a:r>
              <a:rPr lang="el-GR" sz="2800" dirty="0" smtClean="0"/>
              <a:t>Μεταποίηση</a:t>
            </a:r>
            <a:r>
              <a:rPr lang="en-US" sz="2800" dirty="0" smtClean="0"/>
              <a:t>: </a:t>
            </a:r>
            <a:r>
              <a:rPr lang="el-GR" sz="1600" dirty="0" smtClean="0"/>
              <a:t>«</a:t>
            </a:r>
            <a:r>
              <a:rPr lang="el-GR" sz="1600" i="1" dirty="0" smtClean="0"/>
              <a:t>κάθε επέμβαση επί γεωργικού προϊόντος από την οποία προκύπτει ένα επίσης γεωργικό προϊόν, με εξαίρεση τις εργασίες εντός της γεωργικής εκμετάλλευσης που είναι αναγκαίες για την προετοιμασία ενός προϊόντος ζωικής ή φυτικής προέλευσης για την πρώτη πώληση·» </a:t>
            </a:r>
          </a:p>
          <a:p>
            <a:pPr marL="365760" indent="-256032" eaLnBrk="1" fontAlgn="auto" hangingPunct="1">
              <a:spcAft>
                <a:spcPts val="0"/>
              </a:spcAft>
              <a:buFont typeface="Wingdings 3"/>
              <a:buChar char=""/>
              <a:defRPr/>
            </a:pPr>
            <a:r>
              <a:rPr lang="el-GR" sz="2800" dirty="0" smtClean="0"/>
              <a:t>Εμπορία</a:t>
            </a:r>
            <a:r>
              <a:rPr lang="en-US" sz="2800" dirty="0" smtClean="0"/>
              <a:t>:</a:t>
            </a:r>
            <a:r>
              <a:rPr lang="el-GR" sz="2800" dirty="0" smtClean="0"/>
              <a:t> </a:t>
            </a:r>
            <a:r>
              <a:rPr lang="el-GR" sz="1600" dirty="0" smtClean="0"/>
              <a:t>«η κατοχή ή η έκθεση με σκοπό την πώληση, η διάθεση προς πώληση, η παράδοση ή κάθε άλλος τρόπος διάθεσης στην αγορά, εκτός από την πρώτη πώληση από πρωτογενή παραγωγό σε μεταπωλητές και μεταποιητές, και κάθε δραστηριότητα προετοιμασίας ενός προϊόντος για την εν λόγω πρώτη πώληση· η πώληση από πρωτογενή παραγωγό σε τελικούς καταναλωτές θεωρείται εμπορία, εάν πραγματοποιείται σε χωριστές και ειδικές για τον σκοπό αυτόν εγκαταστάσεις·» </a:t>
            </a:r>
          </a:p>
          <a:p>
            <a:pPr marL="365760" indent="-256032" eaLnBrk="1" fontAlgn="auto" hangingPunct="1">
              <a:spcAft>
                <a:spcPts val="0"/>
              </a:spcAft>
              <a:buFont typeface="Arial" charset="0"/>
              <a:buNone/>
              <a:defRPr/>
            </a:pPr>
            <a:endParaRPr lang="el-GR" dirty="0" smtClean="0"/>
          </a:p>
          <a:p>
            <a:pPr marL="365760" indent="-256032" eaLnBrk="1" fontAlgn="auto" hangingPunct="1">
              <a:spcAft>
                <a:spcPts val="0"/>
              </a:spcAft>
              <a:buFont typeface="Arial" charset="0"/>
              <a:buNone/>
              <a:defRPr/>
            </a:pPr>
            <a:endParaRPr lang="el-GR" dirty="0" smtClean="0"/>
          </a:p>
          <a:p>
            <a:pPr marL="365760" indent="-256032" eaLnBrk="1" fontAlgn="auto" hangingPunct="1">
              <a:spcAft>
                <a:spcPts val="0"/>
              </a:spcAft>
              <a:buFont typeface="Arial" charset="0"/>
              <a:buNone/>
              <a:defRPr/>
            </a:pPr>
            <a:r>
              <a:rPr lang="el-GR" dirty="0" smtClean="0"/>
              <a:t>	</a:t>
            </a:r>
          </a:p>
        </p:txBody>
      </p:sp>
      <p:sp>
        <p:nvSpPr>
          <p:cNvPr id="7170" name="Title 1"/>
          <p:cNvSpPr>
            <a:spLocks noGrp="1"/>
          </p:cNvSpPr>
          <p:nvPr>
            <p:ph type="title"/>
          </p:nvPr>
        </p:nvSpPr>
        <p:spPr/>
        <p:txBody>
          <a:bodyPr/>
          <a:lstStyle/>
          <a:p>
            <a:pPr eaLnBrk="1" fontAlgn="auto" hangingPunct="1">
              <a:spcAft>
                <a:spcPts val="0"/>
              </a:spcAft>
              <a:buFont typeface="Wingdings" pitchFamily="2" charset="2"/>
              <a:buChar char="v"/>
              <a:defRPr/>
            </a:pPr>
            <a:r>
              <a:rPr lang="el-GR" sz="3600" i="1" dirty="0" smtClean="0">
                <a:solidFill>
                  <a:srgbClr val="002060"/>
                </a:solidFill>
              </a:rPr>
              <a:t>Ορισμοί</a:t>
            </a:r>
            <a:r>
              <a:rPr lang="en-US" sz="3600" i="1" dirty="0" smtClean="0">
                <a:solidFill>
                  <a:srgbClr val="002060"/>
                </a:solidFill>
              </a:rPr>
              <a:t>:</a:t>
            </a:r>
            <a:endParaRPr lang="el-GR" sz="3600" i="1" dirty="0" smtClean="0">
              <a:solidFill>
                <a:srgbClr val="00206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2"/>
          <p:cNvSpPr>
            <a:spLocks noGrp="1"/>
          </p:cNvSpPr>
          <p:nvPr>
            <p:ph idx="1"/>
          </p:nvPr>
        </p:nvSpPr>
        <p:spPr/>
        <p:txBody>
          <a:bodyPr/>
          <a:lstStyle/>
          <a:p>
            <a:pPr eaLnBrk="1" hangingPunct="1"/>
            <a:r>
              <a:rPr lang="el-GR" smtClean="0"/>
              <a:t>Α. Να πληρούνται οι προϋποθέσεις του κεφαλαίου Ι </a:t>
            </a:r>
          </a:p>
          <a:p>
            <a:pPr eaLnBrk="1" hangingPunct="1"/>
            <a:r>
              <a:rPr lang="el-GR" smtClean="0"/>
              <a:t>Β. Οι ειδικές προϋποθέσεις για την εκάστοτε κατηγορία ενίσχυσης που προβλέπονται στο κεφάλαιο ΙΙΙ του Κανονισμού. </a:t>
            </a:r>
          </a:p>
        </p:txBody>
      </p:sp>
      <p:sp>
        <p:nvSpPr>
          <p:cNvPr id="8194" name="Title 1"/>
          <p:cNvSpPr>
            <a:spLocks noGrp="1"/>
          </p:cNvSpPr>
          <p:nvPr>
            <p:ph type="title"/>
          </p:nvPr>
        </p:nvSpPr>
        <p:spPr/>
        <p:txBody>
          <a:bodyPr/>
          <a:lstStyle/>
          <a:p>
            <a:pPr eaLnBrk="1" fontAlgn="auto" hangingPunct="1">
              <a:spcAft>
                <a:spcPts val="0"/>
              </a:spcAft>
              <a:buFont typeface="Wingdings" pitchFamily="2" charset="2"/>
              <a:buChar char="v"/>
              <a:defRPr/>
            </a:pPr>
            <a:r>
              <a:rPr lang="el-GR" i="1" dirty="0" smtClean="0">
                <a:solidFill>
                  <a:srgbClr val="002060"/>
                </a:solidFill>
              </a:rPr>
              <a:t>Προϋποθέσεις Απαλλαγής</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Content Placeholder 2"/>
          <p:cNvSpPr>
            <a:spLocks noGrp="1"/>
          </p:cNvSpPr>
          <p:nvPr>
            <p:ph idx="1"/>
          </p:nvPr>
        </p:nvSpPr>
        <p:spPr/>
        <p:txBody>
          <a:bodyPr>
            <a:normAutofit/>
          </a:bodyPr>
          <a:lstStyle/>
          <a:p>
            <a:pPr marL="365760" indent="-256032" eaLnBrk="1" fontAlgn="auto" hangingPunct="1">
              <a:spcAft>
                <a:spcPts val="0"/>
              </a:spcAft>
              <a:buFont typeface="Wingdings" pitchFamily="2" charset="2"/>
              <a:buChar char="Ø"/>
              <a:defRPr/>
            </a:pPr>
            <a:r>
              <a:rPr lang="el-GR" dirty="0" smtClean="0"/>
              <a:t> πεδίο εφαρμογής</a:t>
            </a:r>
          </a:p>
          <a:p>
            <a:pPr marL="365760" indent="-256032" eaLnBrk="1" fontAlgn="auto" hangingPunct="1">
              <a:spcAft>
                <a:spcPts val="0"/>
              </a:spcAft>
              <a:buFont typeface="Wingdings" pitchFamily="2" charset="2"/>
              <a:buChar char="Ø"/>
              <a:defRPr/>
            </a:pPr>
            <a:r>
              <a:rPr lang="el-GR" b="1" dirty="0" smtClean="0">
                <a:solidFill>
                  <a:schemeClr val="accent2">
                    <a:lumMod val="50000"/>
                  </a:schemeClr>
                </a:solidFill>
              </a:rPr>
              <a:t>Όρια κοινοποίησης </a:t>
            </a:r>
            <a:r>
              <a:rPr lang="el-GR" dirty="0" smtClean="0"/>
              <a:t>(άρθρο 4)</a:t>
            </a:r>
            <a:r>
              <a:rPr lang="en-US" dirty="0" smtClean="0"/>
              <a:t>:</a:t>
            </a:r>
            <a:endParaRPr lang="el-GR" dirty="0" smtClean="0"/>
          </a:p>
          <a:p>
            <a:pPr marL="365760" indent="-256032" eaLnBrk="1" fontAlgn="auto" hangingPunct="1">
              <a:spcAft>
                <a:spcPts val="0"/>
              </a:spcAft>
              <a:buFont typeface="Arial" charset="0"/>
              <a:buNone/>
              <a:defRPr/>
            </a:pPr>
            <a:r>
              <a:rPr lang="el-GR" dirty="0" smtClean="0"/>
              <a:t>    </a:t>
            </a:r>
            <a:r>
              <a:rPr lang="el-GR" dirty="0" smtClean="0">
                <a:solidFill>
                  <a:schemeClr val="tx2">
                    <a:lumMod val="75000"/>
                  </a:schemeClr>
                </a:solidFill>
              </a:rPr>
              <a:t>Το ακαθάριστο ισοδύναμο επιχορήγησης να μην υπερβαίνει ορισμένο ανώτατο όριο ποσού</a:t>
            </a:r>
            <a:r>
              <a:rPr lang="en-US" dirty="0" smtClean="0"/>
              <a:t>: </a:t>
            </a:r>
            <a:r>
              <a:rPr lang="el-GR" sz="2400" dirty="0" smtClean="0"/>
              <a:t>ανά επιχείρηση ή/και ανά επενδυτικό σχέδιο ή/και ανά έργο</a:t>
            </a:r>
            <a:r>
              <a:rPr lang="el-GR" dirty="0" smtClean="0"/>
              <a:t> </a:t>
            </a:r>
            <a:r>
              <a:rPr lang="el-GR" sz="2400" dirty="0" smtClean="0"/>
              <a:t>σύμφωνα με την κατηγορία ενίσχυσης στην οποία αφορά </a:t>
            </a:r>
            <a:r>
              <a:rPr lang="el-GR" dirty="0" smtClean="0"/>
              <a:t>– </a:t>
            </a:r>
            <a:r>
              <a:rPr lang="el-GR" sz="2600" i="1" dirty="0" smtClean="0">
                <a:latin typeface="Arial" pitchFamily="34" charset="0"/>
                <a:cs typeface="Arial" pitchFamily="34" charset="0"/>
              </a:rPr>
              <a:t>Συναφώς, δεν επιτρέπεται η τεχνητή κατάτμηση καθεστώτων/σχεδίων με σκοπό την καταστρατήγηση. </a:t>
            </a:r>
          </a:p>
        </p:txBody>
      </p:sp>
      <p:sp>
        <p:nvSpPr>
          <p:cNvPr id="9218" name="Title 1"/>
          <p:cNvSpPr>
            <a:spLocks noGrp="1"/>
          </p:cNvSpPr>
          <p:nvPr>
            <p:ph type="title"/>
          </p:nvPr>
        </p:nvSpPr>
        <p:spPr/>
        <p:txBody>
          <a:bodyPr>
            <a:normAutofit fontScale="90000"/>
          </a:bodyPr>
          <a:lstStyle/>
          <a:p>
            <a:pPr eaLnBrk="1" fontAlgn="auto" hangingPunct="1">
              <a:spcAft>
                <a:spcPts val="0"/>
              </a:spcAft>
              <a:defRPr/>
            </a:pPr>
            <a:r>
              <a:rPr lang="el-GR" sz="4000" i="1" smtClean="0"/>
              <a:t>Α. προϋποθέσεις του κεφαλαίου Ι </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Concourse</Template>
  <TotalTime>640</TotalTime>
  <Words>1010</Words>
  <Application>Microsoft Office PowerPoint</Application>
  <PresentationFormat>On-screen Show (4:3)</PresentationFormat>
  <Paragraphs>76</Paragraphs>
  <Slides>18</Slides>
  <Notes>0</Notes>
  <HiddenSlides>0</HiddenSlides>
  <MMClips>0</MMClips>
  <ScaleCrop>false</ScaleCrop>
  <HeadingPairs>
    <vt:vector size="6" baseType="variant">
      <vt:variant>
        <vt:lpstr>Theme</vt:lpstr>
      </vt:variant>
      <vt:variant>
        <vt:i4>1</vt:i4>
      </vt:variant>
      <vt:variant>
        <vt:lpstr>Embedded OLE Servers</vt:lpstr>
      </vt:variant>
      <vt:variant>
        <vt:i4>0</vt:i4>
      </vt:variant>
      <vt:variant>
        <vt:lpstr>Slide Titles</vt:lpstr>
      </vt:variant>
      <vt:variant>
        <vt:i4>18</vt:i4>
      </vt:variant>
    </vt:vector>
  </HeadingPairs>
  <TitlesOfParts>
    <vt:vector size="19" baseType="lpstr">
      <vt:lpstr>Concourse</vt:lpstr>
      <vt:lpstr>Ο Απαλλακτικός Κανονισμός για τις κρατικές ενισχύσεις στον τομέα της γεωργίας </vt:lpstr>
      <vt:lpstr> Απαλλακτικός Κανονισμός (έννοια): </vt:lpstr>
      <vt:lpstr>    Βασικά στοιχεία:    ΤΙΤΛΟΣ: “ΚΑΝΟΝΙΣΜΟΣ (ΕΕ) αριθ. 702/2014 ΤΗΣ ΕΠΙΤΡΟΠΗΣ της 25ης Ιουνίου 2014 για την κήρυξη ορισμένων κατηγοριών ενισχύσεων στους τομείς της γεωργίας και δασοκομίας και σε αγροτικές περιοχές συμβιβάσιμων με την εσωτερική αγορά κατ' εφαρμογή των άρθρων 107 και 108 της Συνθήκης για τη λειτουργία της Ευρωπαϊκής Ένωσης”   Επίσημη Εφημερίδα της Ευρωπαϊκής Ένωσης ( τεύχος L 193 της 1.7.2014, σελ. 1)  </vt:lpstr>
      <vt:lpstr> </vt:lpstr>
      <vt:lpstr>Πεδίο εφαρμογή</vt:lpstr>
      <vt:lpstr>Εξαιρέσεις από το πεδίο εφαρμογής</vt:lpstr>
      <vt:lpstr>Ορισμοί:</vt:lpstr>
      <vt:lpstr>Προϋποθέσεις Απαλλαγής</vt:lpstr>
      <vt:lpstr>Α. προϋποθέσεις του κεφαλαίου Ι </vt:lpstr>
      <vt:lpstr>Slide 10</vt:lpstr>
      <vt:lpstr>Slide 11</vt:lpstr>
      <vt:lpstr>Slide 12</vt:lpstr>
      <vt:lpstr> Ένταση της ενίσχυσης και επιλέξιμες δαπάνες (άρθρο 7)</vt:lpstr>
      <vt:lpstr>Σώρευση (άρθρο 8)</vt:lpstr>
      <vt:lpstr>Δημοσίευση και ενημέρωση  (άρθρο 9)</vt:lpstr>
      <vt:lpstr>Slide 16</vt:lpstr>
      <vt:lpstr>Slide 17</vt:lpstr>
      <vt:lpstr>Slide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Ο Κανονισμός Απαλλαγής κατά κατηγορία στον τομέα της γεωργίας</dc:title>
  <dc:creator>User</dc:creator>
  <cp:lastModifiedBy>pkleitou</cp:lastModifiedBy>
  <cp:revision>49</cp:revision>
  <dcterms:created xsi:type="dcterms:W3CDTF">2015-12-01T08:53:10Z</dcterms:created>
  <dcterms:modified xsi:type="dcterms:W3CDTF">2015-12-16T06:37:19Z</dcterms:modified>
</cp:coreProperties>
</file>